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88"/>
  </p:notesMasterIdLst>
  <p:handoutMasterIdLst>
    <p:handoutMasterId r:id="rId89"/>
  </p:handoutMasterIdLst>
  <p:sldIdLst>
    <p:sldId id="256" r:id="rId2"/>
    <p:sldId id="258" r:id="rId3"/>
    <p:sldId id="297" r:id="rId4"/>
    <p:sldId id="296" r:id="rId5"/>
    <p:sldId id="317" r:id="rId6"/>
    <p:sldId id="320" r:id="rId7"/>
    <p:sldId id="298" r:id="rId8"/>
    <p:sldId id="299" r:id="rId9"/>
    <p:sldId id="300" r:id="rId10"/>
    <p:sldId id="328" r:id="rId11"/>
    <p:sldId id="322" r:id="rId12"/>
    <p:sldId id="321" r:id="rId13"/>
    <p:sldId id="327" r:id="rId14"/>
    <p:sldId id="301" r:id="rId15"/>
    <p:sldId id="325" r:id="rId16"/>
    <p:sldId id="326" r:id="rId17"/>
    <p:sldId id="341" r:id="rId18"/>
    <p:sldId id="302" r:id="rId19"/>
    <p:sldId id="311" r:id="rId20"/>
    <p:sldId id="318" r:id="rId21"/>
    <p:sldId id="306" r:id="rId22"/>
    <p:sldId id="312" r:id="rId23"/>
    <p:sldId id="303" r:id="rId24"/>
    <p:sldId id="329" r:id="rId25"/>
    <p:sldId id="304" r:id="rId26"/>
    <p:sldId id="323" r:id="rId27"/>
    <p:sldId id="324" r:id="rId28"/>
    <p:sldId id="305" r:id="rId29"/>
    <p:sldId id="330" r:id="rId30"/>
    <p:sldId id="332" r:id="rId31"/>
    <p:sldId id="333" r:id="rId32"/>
    <p:sldId id="334" r:id="rId33"/>
    <p:sldId id="307" r:id="rId34"/>
    <p:sldId id="315" r:id="rId35"/>
    <p:sldId id="340" r:id="rId36"/>
    <p:sldId id="347" r:id="rId37"/>
    <p:sldId id="348" r:id="rId38"/>
    <p:sldId id="349" r:id="rId39"/>
    <p:sldId id="350" r:id="rId40"/>
    <p:sldId id="351" r:id="rId41"/>
    <p:sldId id="308" r:id="rId42"/>
    <p:sldId id="335" r:id="rId43"/>
    <p:sldId id="316" r:id="rId44"/>
    <p:sldId id="319" r:id="rId45"/>
    <p:sldId id="336" r:id="rId46"/>
    <p:sldId id="337" r:id="rId47"/>
    <p:sldId id="338" r:id="rId48"/>
    <p:sldId id="339" r:id="rId49"/>
    <p:sldId id="286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376" r:id="rId74"/>
    <p:sldId id="377" r:id="rId75"/>
    <p:sldId id="378" r:id="rId76"/>
    <p:sldId id="379" r:id="rId77"/>
    <p:sldId id="380" r:id="rId78"/>
    <p:sldId id="381" r:id="rId79"/>
    <p:sldId id="382" r:id="rId80"/>
    <p:sldId id="383" r:id="rId81"/>
    <p:sldId id="384" r:id="rId82"/>
    <p:sldId id="385" r:id="rId83"/>
    <p:sldId id="386" r:id="rId84"/>
    <p:sldId id="387" r:id="rId85"/>
    <p:sldId id="388" r:id="rId86"/>
    <p:sldId id="389" r:id="rId87"/>
  </p:sldIdLst>
  <p:sldSz cx="9144000" cy="6858000" type="screen4x3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110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7" d="100"/>
          <a:sy n="77" d="100"/>
        </p:scale>
        <p:origin x="-2604" y="-816"/>
      </p:cViewPr>
      <p:guideLst>
        <p:guide orient="horz" pos="1997"/>
        <p:guide pos="287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072"/>
    </p:cViewPr>
  </p:sorterViewPr>
  <p:notesViewPr>
    <p:cSldViewPr snapToGrid="0">
      <p:cViewPr varScale="1">
        <p:scale>
          <a:sx n="53" d="100"/>
          <a:sy n="53" d="100"/>
        </p:scale>
        <p:origin x="-960" y="-9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4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D8EB72C-67E5-42D7-A0CC-93DAC8B4398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15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256DE0E-EEE0-4895-BEB3-6E5A9729BB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583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1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500D47-390A-46CE-A5F6-A54B72869012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60B7C2-7ECB-472F-AD3B-34717C55232D}" type="slidenum">
              <a:rPr lang="en-US"/>
              <a:pPr/>
              <a:t>10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Mach bands were named after Ernst Mach who described the phenomenon in 1865</a:t>
            </a:r>
            <a:endParaRPr lang="en-US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15EB7A-D5C1-4422-A087-C9CEA7E3B3E5}" type="slidenum">
              <a:rPr lang="en-US"/>
              <a:pPr/>
              <a:t>11</a:t>
            </a:fld>
            <a:endParaRPr 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Mach bands were named after Ernst Mach who described the phenomenon in 1865</a:t>
            </a:r>
            <a:endParaRPr lang="en-US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0631EF-0C05-41B8-B56D-E5D5122C1C32}" type="slidenum">
              <a:rPr lang="en-US"/>
              <a:pPr/>
              <a:t>12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Mach bands were named after Ernst Mach who described the phenomenon in 1865</a:t>
            </a:r>
            <a:endParaRPr lang="en-US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IE" smtClean="0">
              <a:ea typeface="ＭＳ Ｐゴシック" pitchFamily="-110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8BC14E-4279-4BCE-8403-07D767B8B3A9}" type="slidenum">
              <a:rPr lang="en-US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ADB100-F00C-4EB2-8EF7-8598AD30E66C}" type="slidenum">
              <a:rPr lang="en-US"/>
              <a:pPr/>
              <a:t>14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445BA2-4C30-479C-9987-C04A651D9FEE}" type="slidenum">
              <a:rPr lang="en-US"/>
              <a:pPr/>
              <a:t>15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E1AEE0-8B88-4CB6-91F5-BA4DEE8DBBC6}" type="slidenum">
              <a:rPr lang="en-US"/>
              <a:pPr/>
              <a:t>16</a:t>
            </a:fld>
            <a:endParaRPr 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8D3065-C43D-421A-83AC-42EF587921D3}" type="slidenum">
              <a:rPr lang="en-US"/>
              <a:pPr/>
              <a:t>18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 dirty="0" smtClean="0">
                <a:ea typeface="ＭＳ Ｐゴシック" pitchFamily="-110" charset="-128"/>
              </a:rPr>
              <a:t>In 1666 Sir Isaac Newton discovered that light passed through a prism splits into a continuous spectrum of colours</a:t>
            </a:r>
          </a:p>
          <a:p>
            <a:pPr eaLnBrk="1" hangingPunct="1"/>
            <a:r>
              <a:rPr lang="en-IE" dirty="0" smtClean="0">
                <a:ea typeface="ＭＳ Ｐゴシック" pitchFamily="-110" charset="-128"/>
              </a:rPr>
              <a:t>Many image applications use electromagnetic radiation that is far outside the visual spectrum – x-ray images, infra-red images – we </a:t>
            </a:r>
            <a:r>
              <a:rPr lang="en-IE" dirty="0" err="1" smtClean="0">
                <a:ea typeface="ＭＳ Ｐゴシック" pitchFamily="-110" charset="-128"/>
              </a:rPr>
              <a:t>genrate</a:t>
            </a:r>
            <a:r>
              <a:rPr lang="en-IE" dirty="0" smtClean="0">
                <a:ea typeface="ＭＳ Ｐゴシック" pitchFamily="-110" charset="-128"/>
              </a:rPr>
              <a:t> images of these images by mapping them to the visual spectrum</a:t>
            </a:r>
            <a:endParaRPr lang="en-US" dirty="0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946414-0907-4D63-A261-076E36F1F866}" type="slidenum">
              <a:rPr lang="en-US"/>
              <a:pPr/>
              <a:t>19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35CBFE-3197-4BB8-AAC7-D97375A69949}" type="slidenum">
              <a:rPr lang="en-US"/>
              <a:pPr/>
              <a:t>20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DA3531-3A5D-4EEA-A025-6803A6183B5C}" type="slidenum">
              <a:rPr lang="en-US"/>
              <a:pPr/>
              <a:t>2</a:t>
            </a:fld>
            <a:endParaRPr lang="en-US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42C9A8-897A-4376-8CCC-D8E17DC282BF}" type="slidenum">
              <a:rPr lang="en-US"/>
              <a:pPr/>
              <a:t>21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A99178-4287-42B7-9BB5-410E8678BBB3}" type="slidenum">
              <a:rPr lang="en-US"/>
              <a:pPr/>
              <a:t>22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0964E1-9EEB-4137-99C1-11474400CED8}" type="slidenum">
              <a:rPr lang="en-US"/>
              <a:pPr/>
              <a:t>23</a:t>
            </a:fld>
            <a:endParaRPr lang="en-US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27B834-7CF2-471B-AB50-FCFB9CD8978E}" type="slidenum">
              <a:rPr lang="en-US"/>
              <a:pPr/>
              <a:t>24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684638-EF78-4CB7-B871-B8A76384A572}" type="slidenum">
              <a:rPr lang="en-US"/>
              <a:pPr/>
              <a:t>25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Analogue Vs digital</a:t>
            </a:r>
          </a:p>
          <a:p>
            <a:pPr eaLnBrk="1" hangingPunct="1">
              <a:buFontTx/>
              <a:buChar char="•"/>
            </a:pPr>
            <a:r>
              <a:rPr lang="en-IE" smtClean="0">
                <a:ea typeface="ＭＳ Ｐゴシック" pitchFamily="-110" charset="-128"/>
              </a:rPr>
              <a:t>Think of the volume knob on your stereo</a:t>
            </a:r>
          </a:p>
          <a:p>
            <a:pPr eaLnBrk="1" hangingPunct="1">
              <a:buFontTx/>
              <a:buChar char="•"/>
            </a:pPr>
            <a:r>
              <a:rPr lang="en-IE" smtClean="0">
                <a:ea typeface="ＭＳ Ｐゴシック" pitchFamily="-110" charset="-128"/>
              </a:rPr>
              <a:t>Records Vs CDs Vs Mp3s</a:t>
            </a:r>
          </a:p>
          <a:p>
            <a:pPr eaLnBrk="1" hangingPunct="1"/>
            <a:endParaRPr lang="en-IE" smtClean="0">
              <a:ea typeface="ＭＳ Ｐゴシック" pitchFamily="-110" charset="-128"/>
            </a:endParaRPr>
          </a:p>
          <a:p>
            <a:pPr eaLnBrk="1" hangingPunct="1"/>
            <a:r>
              <a:rPr lang="en-IE" smtClean="0">
                <a:ea typeface="ＭＳ Ｐゴシック" pitchFamily="-110" charset="-128"/>
              </a:rPr>
              <a:t>Nyquist theory etc talks about how much sampling we need to do</a:t>
            </a:r>
            <a:endParaRPr lang="en-US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1EF936-9181-4E4E-9F2B-3A89E6106337}" type="slidenum">
              <a:rPr lang="en-US"/>
              <a:pPr/>
              <a:t>26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Analogue Vs digital</a:t>
            </a:r>
          </a:p>
          <a:p>
            <a:pPr eaLnBrk="1" hangingPunct="1">
              <a:buFontTx/>
              <a:buChar char="•"/>
            </a:pPr>
            <a:r>
              <a:rPr lang="en-IE" smtClean="0">
                <a:ea typeface="ＭＳ Ｐゴシック" pitchFamily="-110" charset="-128"/>
              </a:rPr>
              <a:t>Think of the volume knob on your stereo</a:t>
            </a:r>
          </a:p>
          <a:p>
            <a:pPr eaLnBrk="1" hangingPunct="1">
              <a:buFontTx/>
              <a:buChar char="•"/>
            </a:pPr>
            <a:r>
              <a:rPr lang="en-IE" smtClean="0">
                <a:ea typeface="ＭＳ Ｐゴシック" pitchFamily="-110" charset="-128"/>
              </a:rPr>
              <a:t>Records Vs CDs Vs Mp3s</a:t>
            </a:r>
          </a:p>
          <a:p>
            <a:pPr eaLnBrk="1" hangingPunct="1"/>
            <a:endParaRPr lang="en-IE" smtClean="0">
              <a:ea typeface="ＭＳ Ｐゴシック" pitchFamily="-110" charset="-128"/>
            </a:endParaRPr>
          </a:p>
          <a:p>
            <a:pPr eaLnBrk="1" hangingPunct="1"/>
            <a:r>
              <a:rPr lang="en-IE" smtClean="0">
                <a:ea typeface="ＭＳ Ｐゴシック" pitchFamily="-110" charset="-128"/>
              </a:rPr>
              <a:t>Nyquist theory etc talks about how much sampling we need to do</a:t>
            </a:r>
            <a:endParaRPr lang="en-US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0B1AB3-B7C0-4CF9-90F2-A07C2C0555E7}" type="slidenum">
              <a:rPr lang="en-US"/>
              <a:pPr/>
              <a:t>27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Analogue Vs digital</a:t>
            </a:r>
          </a:p>
          <a:p>
            <a:pPr eaLnBrk="1" hangingPunct="1">
              <a:buFontTx/>
              <a:buChar char="•"/>
            </a:pPr>
            <a:r>
              <a:rPr lang="en-IE" smtClean="0">
                <a:ea typeface="ＭＳ Ｐゴシック" pitchFamily="-110" charset="-128"/>
              </a:rPr>
              <a:t>Think of the volume knob on your stereo</a:t>
            </a:r>
          </a:p>
          <a:p>
            <a:pPr eaLnBrk="1" hangingPunct="1">
              <a:buFontTx/>
              <a:buChar char="•"/>
            </a:pPr>
            <a:r>
              <a:rPr lang="en-IE" smtClean="0">
                <a:ea typeface="ＭＳ Ｐゴシック" pitchFamily="-110" charset="-128"/>
              </a:rPr>
              <a:t>Records Vs CDs Vs Mp3s</a:t>
            </a:r>
          </a:p>
          <a:p>
            <a:pPr eaLnBrk="1" hangingPunct="1"/>
            <a:endParaRPr lang="en-IE" smtClean="0">
              <a:ea typeface="ＭＳ Ｐゴシック" pitchFamily="-110" charset="-128"/>
            </a:endParaRPr>
          </a:p>
          <a:p>
            <a:pPr eaLnBrk="1" hangingPunct="1"/>
            <a:r>
              <a:rPr lang="en-IE" smtClean="0">
                <a:ea typeface="ＭＳ Ｐゴシック" pitchFamily="-110" charset="-128"/>
              </a:rPr>
              <a:t>Nyquist theory etc talks about how much sampling we need to do</a:t>
            </a:r>
            <a:endParaRPr lang="en-US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5EF45A-9AD1-4013-8EEA-B7CEB0BDBD40}" type="slidenum">
              <a:rPr lang="en-US"/>
              <a:pPr/>
              <a:t>28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E232BF-A75C-4A46-AAA1-20E8D0B76619}" type="slidenum">
              <a:rPr lang="en-US"/>
              <a:pPr/>
              <a:t>33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ACE491-AD5A-4241-AD19-1D6A072B102B}" type="slidenum">
              <a:rPr lang="en-US"/>
              <a:pPr/>
              <a:t>34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DB7E37-52D7-4AAA-9AA2-641438C8B3CF}" type="slidenum">
              <a:rPr lang="en-US"/>
              <a:pPr/>
              <a:t>3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0433A8-40CD-46EA-8AAC-D4C5B24270E6}" type="slidenum">
              <a:rPr lang="en-US"/>
              <a:pPr/>
              <a:t>35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712F8F-3D7C-458D-943E-B1FA30BA8705}" type="slidenum">
              <a:rPr lang="en-US"/>
              <a:pPr/>
              <a:t>36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705A95-F742-4837-810B-C745D35172F1}" type="slidenum">
              <a:rPr lang="en-US"/>
              <a:pPr/>
              <a:t>37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7FF1DB-B4C3-4B2D-A863-DDAFF20ECC20}" type="slidenum">
              <a:rPr lang="en-US"/>
              <a:pPr/>
              <a:t>38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565FB3-9A35-409C-863F-48952919CAD9}" type="slidenum">
              <a:rPr lang="en-US"/>
              <a:pPr/>
              <a:t>39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17B02D-0472-4952-A1FD-D9CE5642A7D8}" type="slidenum">
              <a:rPr lang="en-US"/>
              <a:pPr/>
              <a:t>40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5BBF43-C67C-4597-B4F9-4AA559281D6D}" type="slidenum">
              <a:rPr lang="en-US"/>
              <a:pPr/>
              <a:t>41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71778A-D063-45AA-B900-41C01B6E8033}" type="slidenum">
              <a:rPr lang="en-US"/>
              <a:pPr/>
              <a:t>43</a:t>
            </a:fld>
            <a:endParaRPr lang="en-US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258AD2-845A-47DC-9737-FCED53106017}" type="slidenum">
              <a:rPr lang="en-US"/>
              <a:pPr/>
              <a:t>44</a:t>
            </a:fld>
            <a:endParaRPr lang="en-US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FD8539-564D-4FB8-84E5-C34AC2364BD6}" type="slidenum">
              <a:rPr lang="en-US"/>
              <a:pPr/>
              <a:t>45</a:t>
            </a:fld>
            <a:endParaRPr lang="en-US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A22765-A9AE-47E9-92F8-20B8CA83D59E}" type="slidenum">
              <a:rPr lang="en-US"/>
              <a:pPr/>
              <a:t>4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 dirty="0" smtClean="0">
                <a:ea typeface="ＭＳ Ｐゴシック" pitchFamily="-110" charset="-128"/>
              </a:rPr>
              <a:t>Cornea and sclera keep everything in!</a:t>
            </a:r>
          </a:p>
          <a:p>
            <a:pPr eaLnBrk="1" hangingPunct="1"/>
            <a:r>
              <a:rPr lang="en-IE" dirty="0" smtClean="0">
                <a:ea typeface="ＭＳ Ｐゴシック" pitchFamily="-110" charset="-128"/>
              </a:rPr>
              <a:t>The choroid contains all of the blood vessels that serve as nutrition to the eye</a:t>
            </a:r>
          </a:p>
          <a:p>
            <a:pPr eaLnBrk="1" hangingPunct="1"/>
            <a:r>
              <a:rPr lang="en-IE" dirty="0" smtClean="0">
                <a:ea typeface="ＭＳ Ｐゴシック" pitchFamily="-110" charset="-128"/>
              </a:rPr>
              <a:t>The iris contains the pigment that gives our eyes their colour</a:t>
            </a:r>
          </a:p>
          <a:p>
            <a:pPr eaLnBrk="1" hangingPunct="1"/>
            <a:r>
              <a:rPr lang="en-IE" dirty="0" smtClean="0">
                <a:ea typeface="ＭＳ Ｐゴシック" pitchFamily="-110" charset="-128"/>
              </a:rPr>
              <a:t>Rods for general </a:t>
            </a:r>
            <a:r>
              <a:rPr lang="en-IE" dirty="0" err="1" smtClean="0">
                <a:ea typeface="ＭＳ Ｐゴシック" pitchFamily="-110" charset="-128"/>
              </a:rPr>
              <a:t>vison</a:t>
            </a:r>
            <a:r>
              <a:rPr lang="en-IE" dirty="0" smtClean="0">
                <a:ea typeface="ＭＳ Ｐゴシック" pitchFamily="-110" charset="-128"/>
              </a:rPr>
              <a:t> cones for details</a:t>
            </a:r>
          </a:p>
          <a:p>
            <a:pPr eaLnBrk="1" hangingPunct="1"/>
            <a:r>
              <a:rPr lang="en-IE" dirty="0" smtClean="0">
                <a:ea typeface="ＭＳ Ｐゴシック" pitchFamily="-110" charset="-128"/>
              </a:rPr>
              <a:t>Blind spot is where the optic nerve connects</a:t>
            </a:r>
          </a:p>
          <a:p>
            <a:pPr eaLnBrk="1" hangingPunct="1"/>
            <a:r>
              <a:rPr lang="en-IE" dirty="0" smtClean="0">
                <a:ea typeface="ＭＳ Ｐゴシック" pitchFamily="-110" charset="-128"/>
              </a:rPr>
              <a:t>BLIND SPOT EXPERIMENT</a:t>
            </a:r>
          </a:p>
          <a:p>
            <a:pPr eaLnBrk="1" hangingPunct="1"/>
            <a:r>
              <a:rPr lang="en-IE" dirty="0" smtClean="0">
                <a:ea typeface="ＭＳ Ｐゴシック" pitchFamily="-110" charset="-128"/>
              </a:rPr>
              <a:t>Women have extra cones which means they can see more colours</a:t>
            </a:r>
            <a:endParaRPr lang="en-US" dirty="0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25829B-32C1-422D-8BE7-91F9094A9002}" type="slidenum">
              <a:rPr lang="en-US"/>
              <a:pPr/>
              <a:t>46</a:t>
            </a:fld>
            <a:endParaRPr lang="en-US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FE3D4E9-3A9A-4948-B415-07F1AF7195E0}" type="slidenum">
              <a:rPr lang="en-US"/>
              <a:pPr/>
              <a:t>47</a:t>
            </a:fld>
            <a:endParaRPr lang="en-US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B6B5BA-96A4-44CE-B4EE-B9D853903F5A}" type="slidenum">
              <a:rPr lang="en-US"/>
              <a:pPr/>
              <a:t>48</a:t>
            </a:fld>
            <a:endParaRPr lang="en-US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5B0512-8AEA-4769-B770-67F7EB495FDA}" type="slidenum">
              <a:rPr lang="en-US"/>
              <a:pPr/>
              <a:t>49</a:t>
            </a:fld>
            <a:endParaRPr lang="en-US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5F2E-0A71-4D22-9392-4D6F0CD3E5C1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61709D-2B0F-47BF-BAC8-173E6904D99C}" type="slidenum">
              <a:rPr lang="en-US"/>
              <a:pPr/>
              <a:t>5</a:t>
            </a:fld>
            <a:endParaRPr 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5829AA-8C17-49D2-BB54-C76E55CC0980}" type="slidenum">
              <a:rPr lang="en-US"/>
              <a:pPr/>
              <a:t>6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6D72FC-F9AE-4DC8-A7D1-AD408022409B}" type="slidenum">
              <a:rPr lang="en-US"/>
              <a:pPr/>
              <a:t>7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F35DF6-43D1-41C2-A8A9-1D363151A822}" type="slidenum">
              <a:rPr lang="en-US"/>
              <a:pPr/>
              <a:t>8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E1D2BA-20F8-40A6-A39A-C100A9DBBBDF}" type="slidenum">
              <a:rPr lang="en-US"/>
              <a:pPr/>
              <a:t>9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Mach bands were named after Ernst Mach who described the phenomenon in 1865</a:t>
            </a:r>
            <a:endParaRPr lang="en-US" smtClean="0">
              <a:ea typeface="ＭＳ Ｐゴシック" pitchFamily="-110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194175" cy="2173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25888"/>
            <a:ext cx="4194175" cy="21732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Weeks 1 &amp; 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A26A1F5A-E21B-468F-9D48-4FD3DA947D6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4175" cy="4498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Weeks 1 &amp; 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</p:spPr>
        <p:txBody>
          <a:bodyPr/>
          <a:lstStyle>
            <a:lvl1pPr>
              <a:defRPr/>
            </a:lvl1pPr>
          </a:lstStyle>
          <a:p>
            <a:fld id="{2CEE79B8-D34C-4FAE-9008-2941D48F065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9D21D778-B565-4D7E-94D7-64010A445B68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D778-B565-4D7E-94D7-64010A445B68}" type="datetimeFigureOut">
              <a:rPr lang="en-US" smtClean="0"/>
              <a:pPr/>
              <a:t>9/8/2023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9D21D778-B565-4D7E-94D7-64010A445B68}" type="datetimeFigureOut">
              <a:rPr lang="en-US" smtClean="0"/>
              <a:pPr/>
              <a:t>9/8/2023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9D21D778-B565-4D7E-94D7-64010A445B68}" type="datetimeFigureOut">
              <a:rPr lang="en-US" smtClean="0"/>
              <a:pPr algn="r" eaLnBrk="1" latinLnBrk="0" hangingPunct="1"/>
              <a:t>9/8/2023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sz="1600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hyperlink" Target="http://web.mit.edu/persci/gaz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lottolab.org/Visual%20Demos/Demo%2015.html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d.com/talks/lang/eng/beau_lotto_optical_illusions_show_how_we_see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7.w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3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5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4.w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6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7.w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55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7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noFill/>
          <a:ln w="25400"/>
        </p:spPr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Digital Image Processing:</a:t>
            </a:r>
            <a:br>
              <a:rPr lang="en-IE" smtClean="0">
                <a:ea typeface="ＭＳ Ｐゴシック" pitchFamily="-110" charset="-128"/>
              </a:rPr>
            </a:br>
            <a:r>
              <a:rPr lang="en-IE" smtClean="0">
                <a:ea typeface="ＭＳ Ｐゴシック" pitchFamily="-110" charset="-128"/>
              </a:rPr>
              <a:t>Digital Imaging Fundamentals</a:t>
            </a:r>
            <a:endParaRPr lang="en-US" smtClean="0">
              <a:ea typeface="ＭＳ Ｐゴシック" pitchFamily="-11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sz="2800" dirty="0" smtClean="0">
                <a:ea typeface="ＭＳ Ｐゴシック" pitchFamily="-110" charset="-128"/>
              </a:rPr>
              <a:t>Brightness Adaptation &amp; Discrimination (cont…)</a:t>
            </a:r>
            <a:endParaRPr lang="en-US" sz="2800" dirty="0" smtClean="0">
              <a:ea typeface="ＭＳ Ｐゴシック" pitchFamily="-110" charset="-128"/>
            </a:endParaRPr>
          </a:p>
        </p:txBody>
      </p:sp>
      <p:grpSp>
        <p:nvGrpSpPr>
          <p:cNvPr id="33795" name="Group 32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33797" name="Picture 33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798" name="Rectangle 34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3613" y="1357313"/>
            <a:ext cx="4681537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sz="2800" dirty="0" smtClean="0">
                <a:ea typeface="ＭＳ Ｐゴシック" pitchFamily="-110" charset="-128"/>
              </a:rPr>
              <a:t>Brightness Adaptation &amp; Discrimination (cont…)</a:t>
            </a:r>
            <a:endParaRPr lang="en-US" sz="2800" dirty="0" smtClean="0">
              <a:ea typeface="ＭＳ Ｐゴシック" pitchFamily="-110" charset="-128"/>
            </a:endParaRPr>
          </a:p>
        </p:txBody>
      </p:sp>
      <p:grpSp>
        <p:nvGrpSpPr>
          <p:cNvPr id="35843" name="Group 11"/>
          <p:cNvGrpSpPr>
            <a:grpSpLocks/>
          </p:cNvGrpSpPr>
          <p:nvPr/>
        </p:nvGrpSpPr>
        <p:grpSpPr bwMode="auto">
          <a:xfrm>
            <a:off x="376238" y="2063750"/>
            <a:ext cx="8367712" cy="3560763"/>
            <a:chOff x="1215" y="1340"/>
            <a:chExt cx="3302" cy="1405"/>
          </a:xfrm>
        </p:grpSpPr>
        <p:pic>
          <p:nvPicPr>
            <p:cNvPr id="3584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b="32021"/>
            <a:stretch>
              <a:fillRect/>
            </a:stretch>
          </p:blipFill>
          <p:spPr bwMode="auto">
            <a:xfrm>
              <a:off x="1250" y="1370"/>
              <a:ext cx="3259" cy="10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48" name="Rectangle 5"/>
            <p:cNvSpPr>
              <a:spLocks noChangeArrowheads="1"/>
            </p:cNvSpPr>
            <p:nvPr/>
          </p:nvSpPr>
          <p:spPr bwMode="auto">
            <a:xfrm>
              <a:off x="1215" y="1340"/>
              <a:ext cx="3302" cy="112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5849" name="Rectangle 6"/>
            <p:cNvSpPr>
              <a:spLocks noChangeArrowheads="1"/>
            </p:cNvSpPr>
            <p:nvPr/>
          </p:nvSpPr>
          <p:spPr bwMode="auto">
            <a:xfrm>
              <a:off x="1215" y="2469"/>
              <a:ext cx="3302" cy="2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/>
                <a:t>An example of </a:t>
              </a:r>
              <a:r>
                <a:rPr lang="en-IE" i="1"/>
                <a:t>simultaneous contrast</a:t>
              </a:r>
              <a:endParaRPr lang="en-US" i="1"/>
            </a:p>
          </p:txBody>
        </p:sp>
      </p:grpSp>
      <p:grpSp>
        <p:nvGrpSpPr>
          <p:cNvPr id="35844" name="Group 12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35845" name="Picture 13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46" name="Rectangle 14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sz="2800" dirty="0" smtClean="0">
                <a:ea typeface="ＭＳ Ｐゴシック" pitchFamily="-110" charset="-128"/>
              </a:rPr>
              <a:t>Brightness Adaptation &amp; Discrimination (cont…)</a:t>
            </a:r>
            <a:endParaRPr lang="en-US" sz="2800" dirty="0" smtClean="0">
              <a:ea typeface="ＭＳ Ｐゴシック" pitchFamily="-110" charset="-128"/>
            </a:endParaRPr>
          </a:p>
        </p:txBody>
      </p:sp>
      <p:pic>
        <p:nvPicPr>
          <p:cNvPr id="37891" name="Picture 13" descr="checkershadow_illusion"/>
          <p:cNvPicPr>
            <a:picLocks noChangeAspect="1" noChangeArrowheads="1"/>
          </p:cNvPicPr>
          <p:nvPr/>
        </p:nvPicPr>
        <p:blipFill>
          <a:blip r:embed="rId3" cstate="print"/>
          <a:srcRect t="3111"/>
          <a:stretch>
            <a:fillRect/>
          </a:stretch>
        </p:blipFill>
        <p:spPr bwMode="auto">
          <a:xfrm>
            <a:off x="1330325" y="1420813"/>
            <a:ext cx="6465888" cy="487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Rectangle 15"/>
          <p:cNvSpPr>
            <a:spLocks noChangeArrowheads="1"/>
          </p:cNvSpPr>
          <p:nvPr/>
        </p:nvSpPr>
        <p:spPr bwMode="auto">
          <a:xfrm>
            <a:off x="0" y="6411913"/>
            <a:ext cx="9144000" cy="446087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>
                <a:solidFill>
                  <a:schemeClr val="bg1"/>
                </a:solidFill>
                <a:cs typeface="Arial" charset="0"/>
              </a:rPr>
              <a:t>For more great illusion examples take a look at: </a:t>
            </a:r>
            <a:r>
              <a:rPr lang="en-GB">
                <a:cs typeface="Arial" charset="0"/>
                <a:hlinkClick r:id="rId4"/>
              </a:rPr>
              <a:t>http://web.mit.edu/persci/gaz/</a:t>
            </a:r>
            <a:r>
              <a:rPr lang="en-GB">
                <a:cs typeface="Arial" charset="0"/>
              </a:rPr>
              <a:t> </a:t>
            </a:r>
          </a:p>
        </p:txBody>
      </p:sp>
      <p:pic>
        <p:nvPicPr>
          <p:cNvPr id="162833" name="Picture 17" descr="checkershadow_proof"/>
          <p:cNvPicPr>
            <a:picLocks noChangeAspect="1" noChangeArrowheads="1"/>
          </p:cNvPicPr>
          <p:nvPr/>
        </p:nvPicPr>
        <p:blipFill>
          <a:blip r:embed="rId5" cstate="print"/>
          <a:srcRect t="2841"/>
          <a:stretch>
            <a:fillRect/>
          </a:stretch>
        </p:blipFill>
        <p:spPr bwMode="auto">
          <a:xfrm>
            <a:off x="1330325" y="1404938"/>
            <a:ext cx="6467475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IE" smtClean="0">
              <a:ea typeface="ＭＳ Ｐゴシック" pitchFamily="-110" charset="-128"/>
            </a:endParaRP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/>
          <a:srcRect l="7185" t="46059" r="9171" b="12004"/>
          <a:stretch>
            <a:fillRect/>
          </a:stretch>
        </p:blipFill>
        <p:spPr bwMode="auto">
          <a:xfrm>
            <a:off x="993775" y="1919288"/>
            <a:ext cx="7151688" cy="40560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84322" name="Picture 2"/>
          <p:cNvPicPr>
            <a:picLocks noChangeAspect="1" noChangeArrowheads="1"/>
          </p:cNvPicPr>
          <p:nvPr/>
        </p:nvPicPr>
        <p:blipFill>
          <a:blip r:embed="rId4" cstate="print"/>
          <a:srcRect l="7085" t="45842" r="8954" b="12080"/>
          <a:stretch>
            <a:fillRect/>
          </a:stretch>
        </p:blipFill>
        <p:spPr bwMode="auto">
          <a:xfrm>
            <a:off x="965200" y="1919288"/>
            <a:ext cx="7180263" cy="4070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9941" name="Rectangle 15"/>
          <p:cNvSpPr>
            <a:spLocks noChangeArrowheads="1"/>
          </p:cNvSpPr>
          <p:nvPr/>
        </p:nvSpPr>
        <p:spPr bwMode="auto">
          <a:xfrm>
            <a:off x="0" y="6411913"/>
            <a:ext cx="9144000" cy="446087"/>
          </a:xfrm>
          <a:prstGeom prst="rect">
            <a:avLst/>
          </a:prstGeom>
          <a:solidFill>
            <a:srgbClr val="0000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GB">
                <a:solidFill>
                  <a:schemeClr val="bg1"/>
                </a:solidFill>
                <a:cs typeface="Arial" charset="0"/>
              </a:rPr>
              <a:t>Available here: </a:t>
            </a:r>
            <a:r>
              <a:rPr lang="en-IE">
                <a:cs typeface="Arial" charset="0"/>
                <a:hlinkClick r:id="rId5"/>
              </a:rPr>
              <a:t>http://www.lottolab.org/Visual%20Demos/Demo%2015.html</a:t>
            </a:r>
            <a:endParaRPr lang="en-IE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Optical Illusions</a:t>
            </a:r>
            <a:endParaRPr lang="en-US" smtClean="0">
              <a:ea typeface="ＭＳ Ｐゴシック" pitchFamily="-110" charset="-128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397000"/>
            <a:ext cx="3363913" cy="5445125"/>
          </a:xfrm>
        </p:spPr>
        <p:txBody>
          <a:bodyPr/>
          <a:lstStyle/>
          <a:p>
            <a:pPr marL="0" indent="0" eaLnBrk="1" hangingPunct="1"/>
            <a:r>
              <a:rPr lang="en-IE" smtClean="0">
                <a:ea typeface="ＭＳ Ｐゴシック" pitchFamily="-110" charset="-128"/>
              </a:rPr>
              <a:t>Our visual systems play lots of interesting tricks on us</a:t>
            </a:r>
          </a:p>
          <a:p>
            <a:pPr marL="0" indent="0" eaLnBrk="1" hangingPunct="1"/>
            <a:endParaRPr lang="en-US" smtClean="0">
              <a:ea typeface="ＭＳ Ｐゴシック" pitchFamily="-110" charset="-128"/>
            </a:endParaRPr>
          </a:p>
        </p:txBody>
      </p:sp>
      <p:pic>
        <p:nvPicPr>
          <p:cNvPr id="41988" name="Picture 5"/>
          <p:cNvPicPr>
            <a:picLocks noChangeAspect="1" noChangeArrowheads="1"/>
          </p:cNvPicPr>
          <p:nvPr/>
        </p:nvPicPr>
        <p:blipFill>
          <a:blip r:embed="rId3" cstate="print"/>
          <a:srcRect l="19414"/>
          <a:stretch>
            <a:fillRect/>
          </a:stretch>
        </p:blipFill>
        <p:spPr bwMode="auto">
          <a:xfrm>
            <a:off x="3817938" y="1470025"/>
            <a:ext cx="515302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Optical Illusions (cont…)</a:t>
            </a:r>
            <a:endParaRPr lang="en-US" smtClean="0">
              <a:ea typeface="ＭＳ Ｐゴシック" pitchFamily="-110" charset="-128"/>
            </a:endParaRPr>
          </a:p>
        </p:txBody>
      </p:sp>
      <p:pic>
        <p:nvPicPr>
          <p:cNvPr id="44035" name="Picture 5"/>
          <p:cNvPicPr>
            <a:picLocks noChangeAspect="1" noChangeArrowheads="1"/>
          </p:cNvPicPr>
          <p:nvPr/>
        </p:nvPicPr>
        <p:blipFill>
          <a:blip r:embed="rId3" cstate="print"/>
          <a:srcRect t="5524" b="8685"/>
          <a:stretch>
            <a:fillRect/>
          </a:stretch>
        </p:blipFill>
        <p:spPr bwMode="auto">
          <a:xfrm>
            <a:off x="30163" y="1296988"/>
            <a:ext cx="4586287" cy="55610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403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4250" y="1276350"/>
            <a:ext cx="4279900" cy="55499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Optical Illusions (cont…)</a:t>
            </a:r>
            <a:endParaRPr lang="en-US" smtClean="0">
              <a:ea typeface="ＭＳ Ｐゴシック" pitchFamily="-110" charset="-128"/>
            </a:endParaRPr>
          </a:p>
        </p:txBody>
      </p:sp>
      <p:pic>
        <p:nvPicPr>
          <p:cNvPr id="4608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075" y="1409700"/>
            <a:ext cx="5256213" cy="52435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46084" name="Rectangle 8"/>
          <p:cNvSpPr>
            <a:spLocks noChangeArrowheads="1"/>
          </p:cNvSpPr>
          <p:nvPr/>
        </p:nvSpPr>
        <p:spPr bwMode="auto">
          <a:xfrm>
            <a:off x="5543550" y="1317625"/>
            <a:ext cx="3600450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IE" sz="3200"/>
              <a:t>Stare at the cross in the middle of the image and think circles</a:t>
            </a:r>
          </a:p>
          <a:p>
            <a:pPr>
              <a:spcBef>
                <a:spcPct val="20000"/>
              </a:spcBef>
            </a:pPr>
            <a:endParaRPr lang="en-US" sz="3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6" descr="Picture 37.png"/>
          <p:cNvPicPr>
            <a:picLocks noChangeAspect="1"/>
          </p:cNvPicPr>
          <p:nvPr/>
        </p:nvPicPr>
        <p:blipFill>
          <a:blip r:embed="rId2" cstate="print"/>
          <a:srcRect t="5640" b="19141"/>
          <a:stretch>
            <a:fillRect/>
          </a:stretch>
        </p:blipFill>
        <p:spPr bwMode="auto">
          <a:xfrm>
            <a:off x="582613" y="1333500"/>
            <a:ext cx="8010525" cy="469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 smtClean="0">
                <a:ea typeface="ＭＳ Ｐゴシック" pitchFamily="-110" charset="-128"/>
              </a:rPr>
              <a:t>Mind Map Exercise: Mind Mapping  For Note Taking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0" y="5969000"/>
            <a:ext cx="9144000" cy="904875"/>
          </a:xfrm>
          <a:prstGeom prst="rect">
            <a:avLst/>
          </a:prstGeom>
          <a:solidFill>
            <a:srgbClr val="00009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2800" kern="0" dirty="0">
                <a:solidFill>
                  <a:srgbClr val="FFFFFF"/>
                </a:solidFill>
                <a:latin typeface="Arial"/>
                <a:ea typeface="+mj-ea"/>
                <a:cs typeface="+mj-cs"/>
              </a:rPr>
              <a:t>                      </a:t>
            </a:r>
            <a:r>
              <a:rPr lang="en-US" sz="2500" kern="0" dirty="0">
                <a:solidFill>
                  <a:srgbClr val="FFFFFF"/>
                </a:solidFill>
                <a:latin typeface="Arial"/>
                <a:ea typeface="+mj-ea"/>
                <a:cs typeface="+mj-cs"/>
              </a:rPr>
              <a:t>Beau Lotto: Optical Illusions Show How We See</a:t>
            </a:r>
            <a:endParaRPr lang="en-US" sz="2500" dirty="0">
              <a:ea typeface="Arial" charset="0"/>
              <a:cs typeface="Arial" charset="0"/>
              <a:hlinkClick r:id="rId3"/>
            </a:endParaRPr>
          </a:p>
          <a:p>
            <a:pPr algn="ctr">
              <a:defRPr/>
            </a:pPr>
            <a:r>
              <a:rPr lang="en-US" dirty="0">
                <a:ea typeface="Arial" charset="0"/>
                <a:cs typeface="Arial" charset="0"/>
                <a:hlinkClick r:id="rId3"/>
              </a:rPr>
              <a:t>http://www.ted.com/talks/lang/eng/beau_lotto_optical_illusions_show_how_we_see.html</a:t>
            </a:r>
            <a:r>
              <a:rPr lang="en-US" dirty="0"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48133" name="Rectangle 8"/>
          <p:cNvSpPr>
            <a:spLocks noChangeArrowheads="1"/>
          </p:cNvSpPr>
          <p:nvPr/>
        </p:nvSpPr>
        <p:spPr bwMode="auto">
          <a:xfrm>
            <a:off x="15875" y="6016625"/>
            <a:ext cx="2206625" cy="5238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48134" name="Picture 7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250" y="6084888"/>
            <a:ext cx="2047875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IE" sz="3600" smtClean="0">
                <a:ea typeface="ＭＳ Ｐゴシック" pitchFamily="-110" charset="-128"/>
              </a:rPr>
              <a:t>Light And The Electromagnetic Spectrum</a:t>
            </a:r>
            <a:endParaRPr lang="en-US" sz="3600" smtClean="0">
              <a:ea typeface="ＭＳ Ｐゴシック" pitchFamily="-110" charset="-128"/>
            </a:endParaRPr>
          </a:p>
        </p:txBody>
      </p:sp>
      <p:sp>
        <p:nvSpPr>
          <p:cNvPr id="4915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 smtClean="0">
                <a:ea typeface="ＭＳ Ｐゴシック" pitchFamily="-110" charset="-128"/>
              </a:rPr>
              <a:t>Light is just a particular part of the electromagnetic spectrum that can be sensed by the human eye</a:t>
            </a:r>
          </a:p>
          <a:p>
            <a:pPr marL="0" indent="0" eaLnBrk="1" hangingPunct="1"/>
            <a:r>
              <a:rPr lang="en-IE" smtClean="0">
                <a:ea typeface="ＭＳ Ｐゴシック" pitchFamily="-110" charset="-128"/>
              </a:rPr>
              <a:t>The electromagnetic spectrum is split up according to the wavelengths of different forms of energy</a:t>
            </a:r>
            <a:endParaRPr lang="en-US" smtClean="0">
              <a:ea typeface="ＭＳ Ｐゴシック" pitchFamily="-110" charset="-128"/>
            </a:endParaRPr>
          </a:p>
        </p:txBody>
      </p:sp>
      <p:pic>
        <p:nvPicPr>
          <p:cNvPr id="49156" name="Picture 5"/>
          <p:cNvPicPr>
            <a:picLocks noChangeAspect="1" noChangeArrowheads="1"/>
          </p:cNvPicPr>
          <p:nvPr/>
        </p:nvPicPr>
        <p:blipFill>
          <a:blip r:embed="rId3" cstate="print"/>
          <a:srcRect b="22644"/>
          <a:stretch>
            <a:fillRect/>
          </a:stretch>
        </p:blipFill>
        <p:spPr bwMode="auto">
          <a:xfrm>
            <a:off x="241415" y="3775374"/>
            <a:ext cx="8637429" cy="232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Reflected Light</a:t>
            </a:r>
            <a:endParaRPr lang="en-US" smtClean="0">
              <a:ea typeface="ＭＳ Ｐゴシック" pitchFamily="-110" charset="-128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 smtClean="0">
                <a:ea typeface="ＭＳ Ｐゴシック" pitchFamily="-110" charset="-128"/>
              </a:rPr>
              <a:t>The colours that we perceive are determined by the nature of the light reflected from an object</a:t>
            </a:r>
          </a:p>
          <a:p>
            <a:pPr marL="0" indent="0" eaLnBrk="1" hangingPunct="1"/>
            <a:r>
              <a:rPr lang="en-IE" smtClean="0">
                <a:ea typeface="ＭＳ Ｐゴシック" pitchFamily="-110" charset="-128"/>
              </a:rPr>
              <a:t>For example, if white </a:t>
            </a:r>
            <a:br>
              <a:rPr lang="en-IE" smtClean="0">
                <a:ea typeface="ＭＳ Ｐゴシック" pitchFamily="-110" charset="-128"/>
              </a:rPr>
            </a:br>
            <a:r>
              <a:rPr lang="en-IE" smtClean="0">
                <a:ea typeface="ＭＳ Ｐゴシック" pitchFamily="-110" charset="-128"/>
              </a:rPr>
              <a:t>light is shone onto a </a:t>
            </a:r>
            <a:br>
              <a:rPr lang="en-IE" smtClean="0">
                <a:ea typeface="ＭＳ Ｐゴシック" pitchFamily="-110" charset="-128"/>
              </a:rPr>
            </a:br>
            <a:r>
              <a:rPr lang="en-IE" smtClean="0">
                <a:ea typeface="ＭＳ Ｐゴシック" pitchFamily="-110" charset="-128"/>
              </a:rPr>
              <a:t>green object most </a:t>
            </a:r>
            <a:br>
              <a:rPr lang="en-IE" smtClean="0">
                <a:ea typeface="ＭＳ Ｐゴシック" pitchFamily="-110" charset="-128"/>
              </a:rPr>
            </a:br>
            <a:r>
              <a:rPr lang="en-IE" smtClean="0">
                <a:ea typeface="ＭＳ Ｐゴシック" pitchFamily="-110" charset="-128"/>
              </a:rPr>
              <a:t>wavelengths are </a:t>
            </a:r>
            <a:br>
              <a:rPr lang="en-IE" smtClean="0">
                <a:ea typeface="ＭＳ Ｐゴシック" pitchFamily="-110" charset="-128"/>
              </a:rPr>
            </a:br>
            <a:r>
              <a:rPr lang="en-IE" smtClean="0">
                <a:ea typeface="ＭＳ Ｐゴシック" pitchFamily="-110" charset="-128"/>
              </a:rPr>
              <a:t>absorbed, while green </a:t>
            </a:r>
            <a:br>
              <a:rPr lang="en-IE" smtClean="0">
                <a:ea typeface="ＭＳ Ｐゴシック" pitchFamily="-110" charset="-128"/>
              </a:rPr>
            </a:br>
            <a:r>
              <a:rPr lang="en-IE" smtClean="0">
                <a:ea typeface="ＭＳ Ｐゴシック" pitchFamily="-110" charset="-128"/>
              </a:rPr>
              <a:t>light is reflected from </a:t>
            </a:r>
            <a:br>
              <a:rPr lang="en-IE" smtClean="0">
                <a:ea typeface="ＭＳ Ｐゴシック" pitchFamily="-110" charset="-128"/>
              </a:rPr>
            </a:br>
            <a:r>
              <a:rPr lang="en-IE" smtClean="0">
                <a:ea typeface="ＭＳ Ｐゴシック" pitchFamily="-110" charset="-128"/>
              </a:rPr>
              <a:t>the object</a:t>
            </a:r>
            <a:endParaRPr lang="en-US" smtClean="0">
              <a:ea typeface="ＭＳ Ｐゴシック" pitchFamily="-110" charset="-128"/>
            </a:endParaRPr>
          </a:p>
        </p:txBody>
      </p:sp>
      <p:sp>
        <p:nvSpPr>
          <p:cNvPr id="51204" name="AutoShape 5"/>
          <p:cNvSpPr>
            <a:spLocks noChangeArrowheads="1"/>
          </p:cNvSpPr>
          <p:nvPr/>
        </p:nvSpPr>
        <p:spPr bwMode="auto">
          <a:xfrm>
            <a:off x="7402513" y="3422650"/>
            <a:ext cx="1012825" cy="2303463"/>
          </a:xfrm>
          <a:prstGeom prst="can">
            <a:avLst>
              <a:gd name="adj" fmla="val 56857"/>
            </a:avLst>
          </a:prstGeom>
          <a:gradFill rotWithShape="1">
            <a:gsLst>
              <a:gs pos="0">
                <a:srgbClr val="33CC33"/>
              </a:gs>
              <a:gs pos="100000">
                <a:srgbClr val="185E18"/>
              </a:gs>
            </a:gsLst>
            <a:lin ang="0" scaled="1"/>
          </a:gra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E"/>
          </a:p>
        </p:txBody>
      </p:sp>
      <p:sp>
        <p:nvSpPr>
          <p:cNvPr id="129030" name="AutoShape 6"/>
          <p:cNvSpPr>
            <a:spLocks noChangeArrowheads="1"/>
          </p:cNvSpPr>
          <p:nvPr/>
        </p:nvSpPr>
        <p:spPr bwMode="auto">
          <a:xfrm rot="1190185">
            <a:off x="5562600" y="3695700"/>
            <a:ext cx="1876425" cy="701675"/>
          </a:xfrm>
          <a:prstGeom prst="rightArrow">
            <a:avLst>
              <a:gd name="adj1" fmla="val 50000"/>
              <a:gd name="adj2" fmla="val 66855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1200"/>
              <a:t>White Light</a:t>
            </a:r>
            <a:endParaRPr lang="en-US" sz="1200"/>
          </a:p>
        </p:txBody>
      </p:sp>
      <p:sp>
        <p:nvSpPr>
          <p:cNvPr id="129031" name="AutoShape 7"/>
          <p:cNvSpPr>
            <a:spLocks noChangeArrowheads="1"/>
          </p:cNvSpPr>
          <p:nvPr/>
        </p:nvSpPr>
        <p:spPr bwMode="auto">
          <a:xfrm>
            <a:off x="6945313" y="3902075"/>
            <a:ext cx="1239837" cy="1239838"/>
          </a:xfrm>
          <a:prstGeom prst="irregularSeal1">
            <a:avLst/>
          </a:prstGeom>
          <a:gradFill rotWithShape="1"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IE" sz="1200"/>
              <a:t>Colours Absorbed</a:t>
            </a:r>
            <a:endParaRPr lang="en-US" sz="1200"/>
          </a:p>
        </p:txBody>
      </p:sp>
      <p:sp>
        <p:nvSpPr>
          <p:cNvPr id="129033" name="AutoShape 9"/>
          <p:cNvSpPr>
            <a:spLocks noChangeArrowheads="1"/>
          </p:cNvSpPr>
          <p:nvPr/>
        </p:nvSpPr>
        <p:spPr bwMode="auto">
          <a:xfrm rot="-766446">
            <a:off x="5551488" y="4670425"/>
            <a:ext cx="1811337" cy="701675"/>
          </a:xfrm>
          <a:prstGeom prst="leftArrow">
            <a:avLst>
              <a:gd name="adj1" fmla="val 50000"/>
              <a:gd name="adj2" fmla="val 64536"/>
            </a:avLst>
          </a:prstGeom>
          <a:solidFill>
            <a:srgbClr val="33CC3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IE" sz="1200"/>
              <a:t>Green Light</a:t>
            </a:r>
            <a:endParaRPr lang="en-US" sz="1200"/>
          </a:p>
        </p:txBody>
      </p:sp>
      <p:sp>
        <p:nvSpPr>
          <p:cNvPr id="129035" name="AutoShape 11"/>
          <p:cNvSpPr>
            <a:spLocks noChangeArrowheads="1"/>
          </p:cNvSpPr>
          <p:nvPr/>
        </p:nvSpPr>
        <p:spPr bwMode="auto">
          <a:xfrm rot="-264804">
            <a:off x="5006975" y="3152775"/>
            <a:ext cx="800100" cy="946150"/>
          </a:xfrm>
          <a:prstGeom prst="irregularSeal2">
            <a:avLst/>
          </a:pr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path path="shape">
              <a:fillToRect l="50000" t="50000" r="50000" b="50000"/>
            </a:path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IE"/>
          </a:p>
        </p:txBody>
      </p:sp>
      <p:sp>
        <p:nvSpPr>
          <p:cNvPr id="51209" name="Litebulb"/>
          <p:cNvSpPr>
            <a:spLocks noEditPoints="1" noChangeArrowheads="1"/>
          </p:cNvSpPr>
          <p:nvPr/>
        </p:nvSpPr>
        <p:spPr bwMode="auto">
          <a:xfrm rot="6497275">
            <a:off x="4854575" y="3162300"/>
            <a:ext cx="506413" cy="76041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556 w 21600"/>
              <a:gd name="T13" fmla="*/ 2188 h 21600"/>
              <a:gd name="T14" fmla="*/ 18277 w 21600"/>
              <a:gd name="T15" fmla="*/ 928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0825" y="21723"/>
                </a:moveTo>
                <a:lnTo>
                  <a:pt x="11215" y="21723"/>
                </a:lnTo>
                <a:lnTo>
                  <a:pt x="11552" y="21688"/>
                </a:lnTo>
                <a:lnTo>
                  <a:pt x="11916" y="21617"/>
                </a:lnTo>
                <a:lnTo>
                  <a:pt x="12253" y="21547"/>
                </a:lnTo>
                <a:lnTo>
                  <a:pt x="12617" y="21441"/>
                </a:lnTo>
                <a:lnTo>
                  <a:pt x="12902" y="21317"/>
                </a:lnTo>
                <a:lnTo>
                  <a:pt x="13162" y="21176"/>
                </a:lnTo>
                <a:lnTo>
                  <a:pt x="13396" y="21000"/>
                </a:lnTo>
                <a:lnTo>
                  <a:pt x="13655" y="20841"/>
                </a:lnTo>
                <a:lnTo>
                  <a:pt x="13863" y="20629"/>
                </a:lnTo>
                <a:lnTo>
                  <a:pt x="14045" y="20435"/>
                </a:lnTo>
                <a:lnTo>
                  <a:pt x="14200" y="20223"/>
                </a:lnTo>
                <a:lnTo>
                  <a:pt x="14356" y="19994"/>
                </a:lnTo>
                <a:lnTo>
                  <a:pt x="14460" y="19747"/>
                </a:lnTo>
                <a:lnTo>
                  <a:pt x="14512" y="19482"/>
                </a:lnTo>
                <a:lnTo>
                  <a:pt x="14512" y="19235"/>
                </a:lnTo>
                <a:lnTo>
                  <a:pt x="14512" y="19147"/>
                </a:lnTo>
                <a:lnTo>
                  <a:pt x="14512" y="18900"/>
                </a:lnTo>
                <a:lnTo>
                  <a:pt x="14512" y="18529"/>
                </a:lnTo>
                <a:lnTo>
                  <a:pt x="14512" y="18052"/>
                </a:lnTo>
                <a:lnTo>
                  <a:pt x="14512" y="17505"/>
                </a:lnTo>
                <a:lnTo>
                  <a:pt x="14512" y="16976"/>
                </a:lnTo>
                <a:lnTo>
                  <a:pt x="14512" y="16464"/>
                </a:lnTo>
                <a:lnTo>
                  <a:pt x="14512" y="15952"/>
                </a:lnTo>
                <a:lnTo>
                  <a:pt x="14512" y="15758"/>
                </a:lnTo>
                <a:lnTo>
                  <a:pt x="14616" y="15547"/>
                </a:lnTo>
                <a:lnTo>
                  <a:pt x="14694" y="15352"/>
                </a:lnTo>
                <a:lnTo>
                  <a:pt x="14798" y="15141"/>
                </a:lnTo>
                <a:lnTo>
                  <a:pt x="15161" y="14735"/>
                </a:lnTo>
                <a:lnTo>
                  <a:pt x="15602" y="14329"/>
                </a:lnTo>
                <a:lnTo>
                  <a:pt x="16745" y="13552"/>
                </a:lnTo>
                <a:lnTo>
                  <a:pt x="18043" y="12670"/>
                </a:lnTo>
                <a:lnTo>
                  <a:pt x="18744" y="12194"/>
                </a:lnTo>
                <a:lnTo>
                  <a:pt x="19341" y="11647"/>
                </a:lnTo>
                <a:lnTo>
                  <a:pt x="19938" y="11099"/>
                </a:lnTo>
                <a:lnTo>
                  <a:pt x="20483" y="10464"/>
                </a:lnTo>
                <a:lnTo>
                  <a:pt x="20743" y="10164"/>
                </a:lnTo>
                <a:lnTo>
                  <a:pt x="20950" y="9794"/>
                </a:lnTo>
                <a:lnTo>
                  <a:pt x="21132" y="9441"/>
                </a:lnTo>
                <a:lnTo>
                  <a:pt x="21288" y="9035"/>
                </a:lnTo>
                <a:lnTo>
                  <a:pt x="21444" y="8664"/>
                </a:lnTo>
                <a:lnTo>
                  <a:pt x="21548" y="8223"/>
                </a:lnTo>
                <a:lnTo>
                  <a:pt x="21600" y="7782"/>
                </a:lnTo>
                <a:lnTo>
                  <a:pt x="21600" y="7341"/>
                </a:lnTo>
                <a:lnTo>
                  <a:pt x="21600" y="6935"/>
                </a:lnTo>
                <a:lnTo>
                  <a:pt x="21548" y="6564"/>
                </a:lnTo>
                <a:lnTo>
                  <a:pt x="21496" y="6229"/>
                </a:lnTo>
                <a:lnTo>
                  <a:pt x="21392" y="5858"/>
                </a:lnTo>
                <a:lnTo>
                  <a:pt x="21288" y="5523"/>
                </a:lnTo>
                <a:lnTo>
                  <a:pt x="21132" y="5135"/>
                </a:lnTo>
                <a:lnTo>
                  <a:pt x="20950" y="4800"/>
                </a:lnTo>
                <a:lnTo>
                  <a:pt x="20743" y="4464"/>
                </a:lnTo>
                <a:lnTo>
                  <a:pt x="20535" y="4164"/>
                </a:lnTo>
                <a:lnTo>
                  <a:pt x="20301" y="3847"/>
                </a:lnTo>
                <a:lnTo>
                  <a:pt x="20042" y="3547"/>
                </a:lnTo>
                <a:lnTo>
                  <a:pt x="19782" y="3247"/>
                </a:lnTo>
                <a:lnTo>
                  <a:pt x="19133" y="2664"/>
                </a:lnTo>
                <a:lnTo>
                  <a:pt x="18458" y="2152"/>
                </a:lnTo>
                <a:lnTo>
                  <a:pt x="17705" y="1694"/>
                </a:lnTo>
                <a:lnTo>
                  <a:pt x="16849" y="1252"/>
                </a:lnTo>
                <a:lnTo>
                  <a:pt x="16407" y="1076"/>
                </a:lnTo>
                <a:lnTo>
                  <a:pt x="15940" y="900"/>
                </a:lnTo>
                <a:lnTo>
                  <a:pt x="15499" y="741"/>
                </a:lnTo>
                <a:lnTo>
                  <a:pt x="15057" y="600"/>
                </a:lnTo>
                <a:lnTo>
                  <a:pt x="14564" y="458"/>
                </a:lnTo>
                <a:lnTo>
                  <a:pt x="14045" y="335"/>
                </a:lnTo>
                <a:lnTo>
                  <a:pt x="13500" y="229"/>
                </a:lnTo>
                <a:lnTo>
                  <a:pt x="13006" y="158"/>
                </a:lnTo>
                <a:lnTo>
                  <a:pt x="12461" y="88"/>
                </a:lnTo>
                <a:lnTo>
                  <a:pt x="11968" y="52"/>
                </a:lnTo>
                <a:lnTo>
                  <a:pt x="11423" y="17"/>
                </a:lnTo>
                <a:lnTo>
                  <a:pt x="10825" y="17"/>
                </a:lnTo>
                <a:lnTo>
                  <a:pt x="10254" y="17"/>
                </a:lnTo>
                <a:lnTo>
                  <a:pt x="9709" y="52"/>
                </a:lnTo>
                <a:lnTo>
                  <a:pt x="9216" y="88"/>
                </a:lnTo>
                <a:lnTo>
                  <a:pt x="8671" y="158"/>
                </a:lnTo>
                <a:lnTo>
                  <a:pt x="8177" y="229"/>
                </a:lnTo>
                <a:lnTo>
                  <a:pt x="7632" y="335"/>
                </a:lnTo>
                <a:lnTo>
                  <a:pt x="7113" y="458"/>
                </a:lnTo>
                <a:lnTo>
                  <a:pt x="6620" y="600"/>
                </a:lnTo>
                <a:lnTo>
                  <a:pt x="6178" y="741"/>
                </a:lnTo>
                <a:lnTo>
                  <a:pt x="5737" y="900"/>
                </a:lnTo>
                <a:lnTo>
                  <a:pt x="5270" y="1076"/>
                </a:lnTo>
                <a:lnTo>
                  <a:pt x="4828" y="1252"/>
                </a:lnTo>
                <a:lnTo>
                  <a:pt x="3972" y="1694"/>
                </a:lnTo>
                <a:lnTo>
                  <a:pt x="3219" y="2152"/>
                </a:lnTo>
                <a:lnTo>
                  <a:pt x="2544" y="2664"/>
                </a:lnTo>
                <a:lnTo>
                  <a:pt x="1895" y="3247"/>
                </a:lnTo>
                <a:lnTo>
                  <a:pt x="1635" y="3547"/>
                </a:lnTo>
                <a:lnTo>
                  <a:pt x="1375" y="3847"/>
                </a:lnTo>
                <a:lnTo>
                  <a:pt x="1142" y="4164"/>
                </a:lnTo>
                <a:lnTo>
                  <a:pt x="934" y="4464"/>
                </a:lnTo>
                <a:lnTo>
                  <a:pt x="726" y="4800"/>
                </a:lnTo>
                <a:lnTo>
                  <a:pt x="545" y="5135"/>
                </a:lnTo>
                <a:lnTo>
                  <a:pt x="389" y="5523"/>
                </a:lnTo>
                <a:lnTo>
                  <a:pt x="285" y="5858"/>
                </a:lnTo>
                <a:lnTo>
                  <a:pt x="181" y="6229"/>
                </a:lnTo>
                <a:lnTo>
                  <a:pt x="129" y="6564"/>
                </a:lnTo>
                <a:lnTo>
                  <a:pt x="77" y="6935"/>
                </a:lnTo>
                <a:lnTo>
                  <a:pt x="77" y="7341"/>
                </a:lnTo>
                <a:lnTo>
                  <a:pt x="77" y="7782"/>
                </a:lnTo>
                <a:lnTo>
                  <a:pt x="129" y="8223"/>
                </a:lnTo>
                <a:lnTo>
                  <a:pt x="233" y="8664"/>
                </a:lnTo>
                <a:lnTo>
                  <a:pt x="389" y="9035"/>
                </a:lnTo>
                <a:lnTo>
                  <a:pt x="545" y="9441"/>
                </a:lnTo>
                <a:lnTo>
                  <a:pt x="726" y="9794"/>
                </a:lnTo>
                <a:lnTo>
                  <a:pt x="934" y="10164"/>
                </a:lnTo>
                <a:lnTo>
                  <a:pt x="1194" y="10464"/>
                </a:lnTo>
                <a:lnTo>
                  <a:pt x="1739" y="11099"/>
                </a:lnTo>
                <a:lnTo>
                  <a:pt x="2336" y="11647"/>
                </a:lnTo>
                <a:lnTo>
                  <a:pt x="2933" y="12194"/>
                </a:lnTo>
                <a:lnTo>
                  <a:pt x="3634" y="12670"/>
                </a:lnTo>
                <a:lnTo>
                  <a:pt x="4932" y="13552"/>
                </a:lnTo>
                <a:lnTo>
                  <a:pt x="6075" y="14329"/>
                </a:lnTo>
                <a:lnTo>
                  <a:pt x="6516" y="14735"/>
                </a:lnTo>
                <a:lnTo>
                  <a:pt x="6879" y="15141"/>
                </a:lnTo>
                <a:lnTo>
                  <a:pt x="6983" y="15352"/>
                </a:lnTo>
                <a:lnTo>
                  <a:pt x="7061" y="15547"/>
                </a:lnTo>
                <a:lnTo>
                  <a:pt x="7165" y="15758"/>
                </a:lnTo>
                <a:lnTo>
                  <a:pt x="7165" y="15952"/>
                </a:lnTo>
                <a:lnTo>
                  <a:pt x="7165" y="16464"/>
                </a:lnTo>
                <a:lnTo>
                  <a:pt x="7165" y="16976"/>
                </a:lnTo>
                <a:lnTo>
                  <a:pt x="7165" y="17505"/>
                </a:lnTo>
                <a:lnTo>
                  <a:pt x="7165" y="18052"/>
                </a:lnTo>
                <a:lnTo>
                  <a:pt x="7165" y="18529"/>
                </a:lnTo>
                <a:lnTo>
                  <a:pt x="7165" y="18900"/>
                </a:lnTo>
                <a:lnTo>
                  <a:pt x="7165" y="19147"/>
                </a:lnTo>
                <a:lnTo>
                  <a:pt x="7165" y="19235"/>
                </a:lnTo>
                <a:lnTo>
                  <a:pt x="7165" y="19482"/>
                </a:lnTo>
                <a:lnTo>
                  <a:pt x="7217" y="19747"/>
                </a:lnTo>
                <a:lnTo>
                  <a:pt x="7321" y="19994"/>
                </a:lnTo>
                <a:lnTo>
                  <a:pt x="7476" y="20223"/>
                </a:lnTo>
                <a:lnTo>
                  <a:pt x="7632" y="20435"/>
                </a:lnTo>
                <a:lnTo>
                  <a:pt x="7814" y="20629"/>
                </a:lnTo>
                <a:lnTo>
                  <a:pt x="8022" y="20841"/>
                </a:lnTo>
                <a:lnTo>
                  <a:pt x="8281" y="21000"/>
                </a:lnTo>
                <a:lnTo>
                  <a:pt x="8515" y="21176"/>
                </a:lnTo>
                <a:lnTo>
                  <a:pt x="8775" y="21317"/>
                </a:lnTo>
                <a:lnTo>
                  <a:pt x="9060" y="21441"/>
                </a:lnTo>
                <a:lnTo>
                  <a:pt x="9424" y="21547"/>
                </a:lnTo>
                <a:lnTo>
                  <a:pt x="9761" y="21617"/>
                </a:lnTo>
                <a:lnTo>
                  <a:pt x="10125" y="21688"/>
                </a:lnTo>
                <a:lnTo>
                  <a:pt x="10462" y="21723"/>
                </a:lnTo>
                <a:lnTo>
                  <a:pt x="10825" y="21723"/>
                </a:lnTo>
                <a:close/>
              </a:path>
              <a:path w="21600" h="21600" extrusionOk="0">
                <a:moveTo>
                  <a:pt x="9242" y="14417"/>
                </a:moveTo>
                <a:lnTo>
                  <a:pt x="8541" y="12035"/>
                </a:lnTo>
                <a:lnTo>
                  <a:pt x="7295" y="10129"/>
                </a:lnTo>
                <a:lnTo>
                  <a:pt x="6905" y="9652"/>
                </a:lnTo>
                <a:lnTo>
                  <a:pt x="8541" y="10182"/>
                </a:lnTo>
                <a:lnTo>
                  <a:pt x="9787" y="9547"/>
                </a:lnTo>
                <a:lnTo>
                  <a:pt x="11189" y="10129"/>
                </a:lnTo>
                <a:lnTo>
                  <a:pt x="12279" y="9547"/>
                </a:lnTo>
                <a:lnTo>
                  <a:pt x="13370" y="10076"/>
                </a:lnTo>
                <a:lnTo>
                  <a:pt x="14850" y="9652"/>
                </a:lnTo>
                <a:lnTo>
                  <a:pt x="12902" y="12247"/>
                </a:lnTo>
                <a:lnTo>
                  <a:pt x="12357" y="14417"/>
                </a:lnTo>
                <a:moveTo>
                  <a:pt x="7191" y="15952"/>
                </a:moveTo>
                <a:lnTo>
                  <a:pt x="14512" y="15952"/>
                </a:lnTo>
                <a:lnTo>
                  <a:pt x="14512" y="17064"/>
                </a:lnTo>
                <a:lnTo>
                  <a:pt x="7191" y="17047"/>
                </a:lnTo>
                <a:lnTo>
                  <a:pt x="7191" y="18123"/>
                </a:lnTo>
                <a:lnTo>
                  <a:pt x="14512" y="18158"/>
                </a:lnTo>
                <a:lnTo>
                  <a:pt x="14538" y="19182"/>
                </a:lnTo>
                <a:lnTo>
                  <a:pt x="7217" y="19182"/>
                </a:lnTo>
              </a:path>
            </a:pathLst>
          </a:custGeom>
          <a:gradFill rotWithShape="1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path path="rect">
              <a:fillToRect l="50000" t="50000" r="50000" b="50000"/>
            </a:path>
          </a:gradFill>
          <a:ln w="571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IE"/>
          </a:p>
        </p:txBody>
      </p:sp>
      <p:sp>
        <p:nvSpPr>
          <p:cNvPr id="51210" name="Oval 16"/>
          <p:cNvSpPr>
            <a:spLocks noChangeArrowheads="1"/>
          </p:cNvSpPr>
          <p:nvPr/>
        </p:nvSpPr>
        <p:spPr bwMode="auto">
          <a:xfrm>
            <a:off x="4789488" y="4941888"/>
            <a:ext cx="725487" cy="725487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E"/>
          </a:p>
        </p:txBody>
      </p:sp>
      <p:sp>
        <p:nvSpPr>
          <p:cNvPr id="51211" name="Rectangle 17"/>
          <p:cNvSpPr>
            <a:spLocks noChangeArrowheads="1"/>
          </p:cNvSpPr>
          <p:nvPr/>
        </p:nvSpPr>
        <p:spPr bwMode="auto">
          <a:xfrm rot="629863">
            <a:off x="4500563" y="5427663"/>
            <a:ext cx="1131887" cy="36353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IE"/>
          </a:p>
        </p:txBody>
      </p:sp>
      <p:sp>
        <p:nvSpPr>
          <p:cNvPr id="51212" name="Rectangle 18"/>
          <p:cNvSpPr>
            <a:spLocks noChangeArrowheads="1"/>
          </p:cNvSpPr>
          <p:nvPr/>
        </p:nvSpPr>
        <p:spPr bwMode="auto">
          <a:xfrm rot="19426095" flipH="1">
            <a:off x="4556125" y="4814888"/>
            <a:ext cx="1131888" cy="363537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IE"/>
          </a:p>
        </p:txBody>
      </p:sp>
      <p:sp>
        <p:nvSpPr>
          <p:cNvPr id="51213" name="Line 12"/>
          <p:cNvSpPr>
            <a:spLocks noChangeShapeType="1"/>
          </p:cNvSpPr>
          <p:nvPr/>
        </p:nvSpPr>
        <p:spPr bwMode="auto">
          <a:xfrm flipV="1">
            <a:off x="4949825" y="4983163"/>
            <a:ext cx="508000" cy="392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1214" name="Line 14"/>
          <p:cNvSpPr>
            <a:spLocks noChangeShapeType="1"/>
          </p:cNvSpPr>
          <p:nvPr/>
        </p:nvSpPr>
        <p:spPr bwMode="auto">
          <a:xfrm>
            <a:off x="4946650" y="5389563"/>
            <a:ext cx="582613" cy="10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1215" name="Oval 19"/>
          <p:cNvSpPr>
            <a:spLocks noChangeArrowheads="1"/>
          </p:cNvSpPr>
          <p:nvPr/>
        </p:nvSpPr>
        <p:spPr bwMode="auto">
          <a:xfrm>
            <a:off x="5413375" y="5143500"/>
            <a:ext cx="115888" cy="203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30" grpId="0" animBg="1"/>
      <p:bldP spid="129031" grpId="0" animBg="1"/>
      <p:bldP spid="129033" grpId="0" animBg="1"/>
      <p:bldP spid="1290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Contents</a:t>
            </a:r>
            <a:endParaRPr lang="en-US" smtClean="0">
              <a:ea typeface="ＭＳ Ｐゴシック" pitchFamily="-110" charset="-128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 smtClean="0">
                <a:ea typeface="ＭＳ Ｐゴシック" pitchFamily="-110" charset="-128"/>
              </a:rPr>
              <a:t>This lecture will cover:</a:t>
            </a:r>
          </a:p>
          <a:p>
            <a:pPr lvl="1" eaLnBrk="1" hangingPunct="1"/>
            <a:r>
              <a:rPr lang="en-IE" smtClean="0">
                <a:ea typeface="ＭＳ Ｐゴシック" pitchFamily="-110" charset="-128"/>
              </a:rPr>
              <a:t>The human visual system</a:t>
            </a:r>
          </a:p>
          <a:p>
            <a:pPr lvl="1" eaLnBrk="1" hangingPunct="1"/>
            <a:r>
              <a:rPr lang="en-IE" smtClean="0">
                <a:ea typeface="ＭＳ Ｐゴシック" pitchFamily="-110" charset="-128"/>
              </a:rPr>
              <a:t>Light and the electromagnetic spectrum</a:t>
            </a:r>
          </a:p>
          <a:p>
            <a:pPr lvl="1" eaLnBrk="1" hangingPunct="1"/>
            <a:r>
              <a:rPr lang="en-IE" smtClean="0">
                <a:ea typeface="ＭＳ Ｐゴシック" pitchFamily="-110" charset="-128"/>
              </a:rPr>
              <a:t>Image representation</a:t>
            </a:r>
          </a:p>
          <a:p>
            <a:pPr lvl="1" eaLnBrk="1" hangingPunct="1"/>
            <a:r>
              <a:rPr lang="en-IE" smtClean="0">
                <a:ea typeface="ＭＳ Ｐゴシック" pitchFamily="-110" charset="-128"/>
              </a:rPr>
              <a:t>Image sensing and acquisition</a:t>
            </a:r>
          </a:p>
          <a:p>
            <a:pPr lvl="1" eaLnBrk="1" hangingPunct="1"/>
            <a:r>
              <a:rPr lang="en-IE" smtClean="0">
                <a:ea typeface="ＭＳ Ｐゴシック" pitchFamily="-110" charset="-128"/>
              </a:rPr>
              <a:t>Sampling, quantisation and resolution</a:t>
            </a:r>
          </a:p>
          <a:p>
            <a:pPr lvl="1" eaLnBrk="1" hangingPunct="1"/>
            <a:endParaRPr lang="en-IE" smtClean="0">
              <a:ea typeface="ＭＳ Ｐゴシック" pitchFamily="-11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 smtClean="0">
                <a:ea typeface="ＭＳ Ｐゴシック" pitchFamily="-110" charset="-128"/>
              </a:rPr>
              <a:t>Sampling, Quantisation And Resolution</a:t>
            </a:r>
            <a:endParaRPr lang="en-US" sz="3600" smtClean="0">
              <a:ea typeface="ＭＳ Ｐゴシック" pitchFamily="-110" charset="-128"/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 smtClean="0">
                <a:ea typeface="ＭＳ Ｐゴシック" pitchFamily="-110" charset="-128"/>
              </a:rPr>
              <a:t>In the following slides we will consider what is involved in capturing a digital image of a real-world scene</a:t>
            </a:r>
          </a:p>
          <a:p>
            <a:pPr lvl="1" eaLnBrk="1" hangingPunct="1"/>
            <a:r>
              <a:rPr lang="en-IE" smtClean="0">
                <a:ea typeface="ＭＳ Ｐゴシック" pitchFamily="-110" charset="-128"/>
              </a:rPr>
              <a:t>Image sensing and representation</a:t>
            </a:r>
          </a:p>
          <a:p>
            <a:pPr lvl="1" eaLnBrk="1" hangingPunct="1"/>
            <a:r>
              <a:rPr lang="en-IE" smtClean="0">
                <a:ea typeface="ＭＳ Ｐゴシック" pitchFamily="-110" charset="-128"/>
              </a:rPr>
              <a:t>Sampling and quantisation</a:t>
            </a:r>
          </a:p>
          <a:p>
            <a:pPr lvl="1" eaLnBrk="1" hangingPunct="1"/>
            <a:r>
              <a:rPr lang="en-IE" smtClean="0">
                <a:ea typeface="ＭＳ Ｐゴシック" pitchFamily="-110" charset="-128"/>
              </a:rPr>
              <a:t>Resolution</a:t>
            </a:r>
            <a:endParaRPr lang="en-US" smtClean="0">
              <a:ea typeface="ＭＳ Ｐゴシック" pitchFamily="-11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Image Representation</a:t>
            </a:r>
            <a:endParaRPr lang="en-US" smtClean="0">
              <a:ea typeface="ＭＳ Ｐゴシック" pitchFamily="-110" charset="-128"/>
            </a:endParaRPr>
          </a:p>
        </p:txBody>
      </p:sp>
      <p:sp>
        <p:nvSpPr>
          <p:cNvPr id="55303" name="Rectangle 295"/>
          <p:cNvSpPr>
            <a:spLocks noGrp="1" noChangeArrowheads="1"/>
          </p:cNvSpPr>
          <p:nvPr>
            <p:ph sz="quarter" idx="1"/>
          </p:nvPr>
        </p:nvSpPr>
        <p:spPr>
          <a:noFill/>
        </p:spPr>
        <p:txBody>
          <a:bodyPr/>
          <a:lstStyle/>
          <a:p>
            <a:pPr marL="0" indent="0" eaLnBrk="1" hangingPunct="1">
              <a:lnSpc>
                <a:spcPct val="90000"/>
              </a:lnSpc>
            </a:pPr>
            <a:r>
              <a:rPr lang="en-IE" dirty="0" smtClean="0">
                <a:ea typeface="ＭＳ Ｐゴシック" pitchFamily="-110" charset="-128"/>
              </a:rPr>
              <a:t>Before we discuss image acquisition recall that a digital image is composed of </a:t>
            </a:r>
            <a:r>
              <a:rPr lang="en-IE" i="1" dirty="0" smtClean="0">
                <a:latin typeface="Times New Roman" pitchFamily="-110" charset="0"/>
                <a:ea typeface="ＭＳ Ｐゴシック" pitchFamily="-110" charset="-128"/>
              </a:rPr>
              <a:t>M</a:t>
            </a:r>
            <a:r>
              <a:rPr lang="en-IE" dirty="0" smtClean="0">
                <a:ea typeface="ＭＳ Ｐゴシック" pitchFamily="-110" charset="-128"/>
              </a:rPr>
              <a:t> rows and </a:t>
            </a:r>
            <a:r>
              <a:rPr lang="en-IE" i="1" dirty="0" smtClean="0">
                <a:latin typeface="Times New Roman" pitchFamily="-110" charset="0"/>
                <a:ea typeface="ＭＳ Ｐゴシック" pitchFamily="-110" charset="-128"/>
              </a:rPr>
              <a:t>N</a:t>
            </a:r>
            <a:r>
              <a:rPr lang="en-IE" dirty="0" smtClean="0">
                <a:ea typeface="ＭＳ Ｐゴシック" pitchFamily="-110" charset="-128"/>
              </a:rPr>
              <a:t> columns of pixels each storing a value 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IE" dirty="0" smtClean="0">
                <a:ea typeface="ＭＳ Ｐゴシック" pitchFamily="-110" charset="-128"/>
              </a:rPr>
              <a:t>Pixel values are most </a:t>
            </a:r>
            <a:br>
              <a:rPr lang="en-IE" dirty="0" smtClean="0">
                <a:ea typeface="ＭＳ Ｐゴシック" pitchFamily="-110" charset="-128"/>
              </a:rPr>
            </a:br>
            <a:r>
              <a:rPr lang="en-IE" dirty="0" smtClean="0">
                <a:ea typeface="ＭＳ Ｐゴシック" pitchFamily="-110" charset="-128"/>
              </a:rPr>
              <a:t>often grey levels in the </a:t>
            </a:r>
            <a:br>
              <a:rPr lang="en-IE" dirty="0" smtClean="0">
                <a:ea typeface="ＭＳ Ｐゴシック" pitchFamily="-110" charset="-128"/>
              </a:rPr>
            </a:br>
            <a:r>
              <a:rPr lang="en-IE" dirty="0" smtClean="0">
                <a:ea typeface="ＭＳ Ｐゴシック" pitchFamily="-110" charset="-128"/>
              </a:rPr>
              <a:t>range 0-255(black-white)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IE" dirty="0" smtClean="0">
                <a:ea typeface="ＭＳ Ｐゴシック" pitchFamily="-110" charset="-128"/>
              </a:rPr>
              <a:t>We will see later on </a:t>
            </a:r>
            <a:br>
              <a:rPr lang="en-IE" dirty="0" smtClean="0">
                <a:ea typeface="ＭＳ Ｐゴシック" pitchFamily="-110" charset="-128"/>
              </a:rPr>
            </a:br>
            <a:r>
              <a:rPr lang="en-IE" dirty="0" smtClean="0">
                <a:ea typeface="ＭＳ Ｐゴシック" pitchFamily="-110" charset="-128"/>
              </a:rPr>
              <a:t>that images can easily </a:t>
            </a:r>
            <a:br>
              <a:rPr lang="en-IE" dirty="0" smtClean="0">
                <a:ea typeface="ＭＳ Ｐゴシック" pitchFamily="-110" charset="-128"/>
              </a:rPr>
            </a:br>
            <a:r>
              <a:rPr lang="en-IE" dirty="0" smtClean="0">
                <a:ea typeface="ＭＳ Ｐゴシック" pitchFamily="-110" charset="-128"/>
              </a:rPr>
              <a:t>be represented as </a:t>
            </a:r>
            <a:br>
              <a:rPr lang="en-IE" dirty="0" smtClean="0">
                <a:ea typeface="ＭＳ Ｐゴシック" pitchFamily="-110" charset="-128"/>
              </a:rPr>
            </a:br>
            <a:r>
              <a:rPr lang="en-IE" dirty="0" smtClean="0">
                <a:ea typeface="ＭＳ Ｐゴシック" pitchFamily="-110" charset="-128"/>
              </a:rPr>
              <a:t>matrices</a:t>
            </a:r>
            <a:endParaRPr lang="en-US" dirty="0" smtClean="0">
              <a:ea typeface="ＭＳ Ｐゴシック" pitchFamily="-110" charset="-128"/>
            </a:endParaRPr>
          </a:p>
        </p:txBody>
      </p:sp>
      <p:pic>
        <p:nvPicPr>
          <p:cNvPr id="55299" name="Picture 4"/>
          <p:cNvPicPr>
            <a:picLocks noChangeAspect="1" noChangeArrowheads="1"/>
          </p:cNvPicPr>
          <p:nvPr/>
        </p:nvPicPr>
        <p:blipFill>
          <a:blip r:embed="rId3" cstate="print"/>
          <a:srcRect r="45547"/>
          <a:stretch>
            <a:fillRect/>
          </a:stretch>
        </p:blipFill>
        <p:spPr bwMode="auto">
          <a:xfrm>
            <a:off x="4598988" y="2295525"/>
            <a:ext cx="4156075" cy="396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Text Box 296"/>
          <p:cNvSpPr txBox="1">
            <a:spLocks noChangeArrowheads="1"/>
          </p:cNvSpPr>
          <p:nvPr/>
        </p:nvSpPr>
        <p:spPr bwMode="auto">
          <a:xfrm>
            <a:off x="8572500" y="2679700"/>
            <a:ext cx="371475" cy="27463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r>
              <a:rPr lang="en-IE" sz="1400" b="1" i="1">
                <a:latin typeface="Times New Roman" pitchFamily="-110" charset="0"/>
              </a:rPr>
              <a:t>col</a:t>
            </a:r>
            <a:endParaRPr lang="en-US" sz="1400" b="1" i="1">
              <a:latin typeface="Times New Roman" pitchFamily="-110" charset="0"/>
            </a:endParaRPr>
          </a:p>
        </p:txBody>
      </p:sp>
      <p:sp>
        <p:nvSpPr>
          <p:cNvPr id="55301" name="Text Box 297"/>
          <p:cNvSpPr txBox="1">
            <a:spLocks noChangeArrowheads="1"/>
          </p:cNvSpPr>
          <p:nvPr/>
        </p:nvSpPr>
        <p:spPr bwMode="auto">
          <a:xfrm>
            <a:off x="5092700" y="6134100"/>
            <a:ext cx="371475" cy="13176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IE" sz="1400" b="1" i="1">
                <a:latin typeface="Times New Roman" pitchFamily="-110" charset="0"/>
              </a:rPr>
              <a:t>row</a:t>
            </a:r>
            <a:endParaRPr lang="en-US" sz="1400" b="1" i="1">
              <a:latin typeface="Times New Roman" pitchFamily="-110" charset="0"/>
            </a:endParaRPr>
          </a:p>
        </p:txBody>
      </p:sp>
      <p:sp>
        <p:nvSpPr>
          <p:cNvPr id="55302" name="Text Box 298"/>
          <p:cNvSpPr txBox="1">
            <a:spLocks noChangeArrowheads="1"/>
          </p:cNvSpPr>
          <p:nvPr/>
        </p:nvSpPr>
        <p:spPr bwMode="auto">
          <a:xfrm>
            <a:off x="7889875" y="5778500"/>
            <a:ext cx="952500" cy="21748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r>
              <a:rPr lang="en-IE" sz="1400" b="1" i="1">
                <a:latin typeface="Times New Roman" pitchFamily="-110" charset="0"/>
              </a:rPr>
              <a:t>f (row, col)</a:t>
            </a:r>
            <a:endParaRPr lang="en-US" sz="1400" b="1" i="1">
              <a:latin typeface="Times New Roman" pitchFamily="-110" charset="0"/>
            </a:endParaRPr>
          </a:p>
        </p:txBody>
      </p:sp>
      <p:grpSp>
        <p:nvGrpSpPr>
          <p:cNvPr id="55304" name="Group 300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55305" name="Picture 301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06" name="Rectangle 302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Image Acquisition</a:t>
            </a:r>
            <a:endParaRPr lang="en-US" smtClean="0">
              <a:ea typeface="ＭＳ Ｐゴシック" pitchFamily="-110" charset="-128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333500"/>
            <a:ext cx="8229600" cy="1871663"/>
          </a:xfrm>
        </p:spPr>
        <p:txBody>
          <a:bodyPr/>
          <a:lstStyle/>
          <a:p>
            <a:pPr marL="0" indent="0" eaLnBrk="1" hangingPunct="1"/>
            <a:r>
              <a:rPr lang="en-IE" smtClean="0">
                <a:ea typeface="ＭＳ Ｐゴシック" pitchFamily="-110" charset="-128"/>
              </a:rPr>
              <a:t>Images are typically generated by </a:t>
            </a:r>
            <a:r>
              <a:rPr lang="en-IE" i="1" smtClean="0">
                <a:ea typeface="ＭＳ Ｐゴシック" pitchFamily="-110" charset="-128"/>
              </a:rPr>
              <a:t>illuminating</a:t>
            </a:r>
            <a:r>
              <a:rPr lang="en-IE" smtClean="0">
                <a:ea typeface="ＭＳ Ｐゴシック" pitchFamily="-110" charset="-128"/>
              </a:rPr>
              <a:t> a </a:t>
            </a:r>
            <a:r>
              <a:rPr lang="en-IE" i="1" smtClean="0">
                <a:ea typeface="ＭＳ Ｐゴシック" pitchFamily="-110" charset="-128"/>
              </a:rPr>
              <a:t>scene</a:t>
            </a:r>
            <a:r>
              <a:rPr lang="en-IE" smtClean="0">
                <a:ea typeface="ＭＳ Ｐゴシック" pitchFamily="-110" charset="-128"/>
              </a:rPr>
              <a:t> and absorbing the energy reflected by the objects in that scene</a:t>
            </a:r>
            <a:endParaRPr lang="en-US" smtClean="0">
              <a:ea typeface="ＭＳ Ｐゴシック" pitchFamily="-110" charset="-128"/>
            </a:endParaRP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 cstate="print"/>
          <a:srcRect r="34332" b="18875"/>
          <a:stretch>
            <a:fillRect/>
          </a:stretch>
        </p:blipFill>
        <p:spPr bwMode="auto">
          <a:xfrm>
            <a:off x="490538" y="2925763"/>
            <a:ext cx="4278312" cy="368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4346575" y="2833688"/>
            <a:ext cx="4508500" cy="402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27088" lvl="1" indent="-285750">
              <a:spcBef>
                <a:spcPct val="20000"/>
              </a:spcBef>
              <a:buFontTx/>
              <a:buChar char="–"/>
            </a:pPr>
            <a:r>
              <a:rPr lang="en-IE" sz="2800" dirty="0"/>
              <a:t>Typical notions of illumination and scene can be way off:</a:t>
            </a:r>
          </a:p>
          <a:p>
            <a:pPr marL="1235075" lvl="2" indent="-228600">
              <a:spcBef>
                <a:spcPct val="20000"/>
              </a:spcBef>
              <a:buFontTx/>
              <a:buChar char="•"/>
            </a:pPr>
            <a:r>
              <a:rPr lang="en-IE" sz="2400" dirty="0"/>
              <a:t>X-rays of a skeleton</a:t>
            </a:r>
          </a:p>
          <a:p>
            <a:pPr marL="1235075" lvl="2" indent="-228600">
              <a:spcBef>
                <a:spcPct val="20000"/>
              </a:spcBef>
              <a:buFontTx/>
              <a:buChar char="•"/>
            </a:pPr>
            <a:r>
              <a:rPr lang="en-IE" sz="2400" dirty="0"/>
              <a:t>Ultrasound of an </a:t>
            </a:r>
            <a:br>
              <a:rPr lang="en-IE" sz="2400" dirty="0"/>
            </a:br>
            <a:r>
              <a:rPr lang="en-IE" sz="2400" dirty="0"/>
              <a:t>unborn baby</a:t>
            </a:r>
          </a:p>
          <a:p>
            <a:pPr marL="1235075" lvl="2" indent="-228600">
              <a:spcBef>
                <a:spcPct val="20000"/>
              </a:spcBef>
              <a:buFontTx/>
              <a:buChar char="•"/>
            </a:pPr>
            <a:r>
              <a:rPr lang="en-IE" sz="2400" dirty="0"/>
              <a:t>Electro-microscopic</a:t>
            </a:r>
            <a:br>
              <a:rPr lang="en-IE" sz="2400" dirty="0"/>
            </a:br>
            <a:r>
              <a:rPr lang="en-IE" sz="2400" dirty="0"/>
              <a:t>images of molecules</a:t>
            </a:r>
            <a:endParaRPr lang="en-US" sz="2400" dirty="0"/>
          </a:p>
        </p:txBody>
      </p:sp>
      <p:grpSp>
        <p:nvGrpSpPr>
          <p:cNvPr id="57350" name="Group 6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57351" name="Picture 7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52" name="Rectangle 8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Image Sensing</a:t>
            </a:r>
            <a:endParaRPr lang="en-US" smtClean="0">
              <a:ea typeface="ＭＳ Ｐゴシック" pitchFamily="-110" charset="-128"/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 smtClean="0">
                <a:ea typeface="ＭＳ Ｐゴシック" pitchFamily="-110" charset="-128"/>
              </a:rPr>
              <a:t>Incoming energy lands on a sensor material  responsive to that type of energy and this generates a voltage</a:t>
            </a:r>
          </a:p>
          <a:p>
            <a:pPr marL="0" indent="0" eaLnBrk="1" hangingPunct="1"/>
            <a:r>
              <a:rPr lang="en-IE" smtClean="0">
                <a:ea typeface="ＭＳ Ｐゴシック" pitchFamily="-110" charset="-128"/>
              </a:rPr>
              <a:t>Collections of sensors are arranged to capture images</a:t>
            </a:r>
            <a:endParaRPr lang="en-US" smtClean="0">
              <a:ea typeface="ＭＳ Ｐゴシック" pitchFamily="-110" charset="-128"/>
            </a:endParaRP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 cstate="print"/>
          <a:srcRect l="34717" t="43372" r="15163"/>
          <a:stretch>
            <a:fillRect/>
          </a:stretch>
        </p:blipFill>
        <p:spPr bwMode="auto">
          <a:xfrm>
            <a:off x="5511800" y="3497263"/>
            <a:ext cx="2970213" cy="292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3" cstate="print"/>
          <a:srcRect l="19287" t="32266" b="57275"/>
          <a:stretch>
            <a:fillRect/>
          </a:stretch>
        </p:blipFill>
        <p:spPr bwMode="auto">
          <a:xfrm>
            <a:off x="544040" y="5501460"/>
            <a:ext cx="4783138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8" name="Picture 6"/>
          <p:cNvPicPr>
            <a:picLocks noChangeAspect="1" noChangeArrowheads="1"/>
          </p:cNvPicPr>
          <p:nvPr/>
        </p:nvPicPr>
        <p:blipFill>
          <a:blip r:embed="rId3" cstate="print"/>
          <a:srcRect l="19287" r="21484" b="69917"/>
          <a:stretch>
            <a:fillRect/>
          </a:stretch>
        </p:blipFill>
        <p:spPr bwMode="auto">
          <a:xfrm>
            <a:off x="1308958" y="3423594"/>
            <a:ext cx="3509963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9" name="Text Box 7"/>
          <p:cNvSpPr txBox="1">
            <a:spLocks noChangeArrowheads="1"/>
          </p:cNvSpPr>
          <p:nvPr/>
        </p:nvSpPr>
        <p:spPr bwMode="auto">
          <a:xfrm>
            <a:off x="2093313" y="5044303"/>
            <a:ext cx="17843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dirty="0"/>
              <a:t>Imaging Sensor</a:t>
            </a:r>
            <a:endParaRPr lang="en-US" dirty="0"/>
          </a:p>
        </p:txBody>
      </p:sp>
      <p:sp>
        <p:nvSpPr>
          <p:cNvPr id="59400" name="Text Box 8"/>
          <p:cNvSpPr txBox="1">
            <a:spLocks noChangeArrowheads="1"/>
          </p:cNvSpPr>
          <p:nvPr/>
        </p:nvSpPr>
        <p:spPr bwMode="auto">
          <a:xfrm>
            <a:off x="1775469" y="5969429"/>
            <a:ext cx="247015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 dirty="0"/>
              <a:t>Line of Image Sensors</a:t>
            </a:r>
            <a:endParaRPr lang="en-US" dirty="0"/>
          </a:p>
        </p:txBody>
      </p:sp>
      <p:sp>
        <p:nvSpPr>
          <p:cNvPr id="59401" name="Text Box 9"/>
          <p:cNvSpPr txBox="1">
            <a:spLocks noChangeArrowheads="1"/>
          </p:cNvSpPr>
          <p:nvPr/>
        </p:nvSpPr>
        <p:spPr bwMode="auto">
          <a:xfrm>
            <a:off x="5705475" y="6459538"/>
            <a:ext cx="25844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Array of Image Sensors</a:t>
            </a:r>
            <a:endParaRPr lang="en-US"/>
          </a:p>
        </p:txBody>
      </p:sp>
      <p:grpSp>
        <p:nvGrpSpPr>
          <p:cNvPr id="59402" name="Group 11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59403" name="Picture 12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9404" name="Rectangle 13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Image Sensing</a:t>
            </a:r>
            <a:endParaRPr lang="en-US" smtClean="0">
              <a:ea typeface="ＭＳ Ｐゴシック" pitchFamily="-110" charset="-128"/>
            </a:endParaRPr>
          </a:p>
        </p:txBody>
      </p:sp>
      <p:grpSp>
        <p:nvGrpSpPr>
          <p:cNvPr id="61443" name="Group 11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61446" name="Picture 12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447" name="Rectangle 13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2625" y="1443038"/>
            <a:ext cx="7826375" cy="4846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5" name="Text Box 9"/>
          <p:cNvSpPr txBox="1">
            <a:spLocks noChangeArrowheads="1"/>
          </p:cNvSpPr>
          <p:nvPr/>
        </p:nvSpPr>
        <p:spPr bwMode="auto">
          <a:xfrm>
            <a:off x="2911475" y="6402388"/>
            <a:ext cx="3327400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Using Sensor Strips and Rings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8" name="Picture 8"/>
          <p:cNvPicPr>
            <a:picLocks noChangeAspect="1" noChangeArrowheads="1"/>
          </p:cNvPicPr>
          <p:nvPr/>
        </p:nvPicPr>
        <p:blipFill>
          <a:blip r:embed="rId3" cstate="print"/>
          <a:srcRect l="53815" t="4738" r="3059" b="54370"/>
          <a:stretch>
            <a:fillRect/>
          </a:stretch>
        </p:blipFill>
        <p:spPr bwMode="auto">
          <a:xfrm>
            <a:off x="3144838" y="4514850"/>
            <a:ext cx="21717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Image Sampling And Quantisation</a:t>
            </a:r>
            <a:endParaRPr lang="en-US" smtClean="0">
              <a:ea typeface="ＭＳ Ｐゴシック" pitchFamily="-110" charset="-128"/>
            </a:endParaRPr>
          </a:p>
        </p:txBody>
      </p:sp>
      <p:sp>
        <p:nvSpPr>
          <p:cNvPr id="6349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333500"/>
            <a:ext cx="8377238" cy="4792663"/>
          </a:xfrm>
        </p:spPr>
        <p:txBody>
          <a:bodyPr/>
          <a:lstStyle/>
          <a:p>
            <a:pPr marL="0" indent="0" eaLnBrk="1" hangingPunct="1"/>
            <a:r>
              <a:rPr lang="en-IE" smtClean="0">
                <a:ea typeface="ＭＳ Ｐゴシック" pitchFamily="-110" charset="-128"/>
              </a:rPr>
              <a:t>A digital sensor can only measure a limited number of </a:t>
            </a:r>
            <a:r>
              <a:rPr lang="en-IE" b="1" smtClean="0">
                <a:ea typeface="ＭＳ Ｐゴシック" pitchFamily="-110" charset="-128"/>
              </a:rPr>
              <a:t>samples</a:t>
            </a:r>
            <a:r>
              <a:rPr lang="en-IE" smtClean="0">
                <a:ea typeface="ＭＳ Ｐゴシック" pitchFamily="-110" charset="-128"/>
              </a:rPr>
              <a:t> at a </a:t>
            </a:r>
            <a:r>
              <a:rPr lang="en-IE" b="1" smtClean="0">
                <a:ea typeface="ＭＳ Ｐゴシック" pitchFamily="-110" charset="-128"/>
              </a:rPr>
              <a:t>discrete</a:t>
            </a:r>
            <a:r>
              <a:rPr lang="en-IE" smtClean="0">
                <a:ea typeface="ＭＳ Ｐゴシック" pitchFamily="-110" charset="-128"/>
              </a:rPr>
              <a:t> set of energy levels</a:t>
            </a:r>
          </a:p>
          <a:p>
            <a:pPr marL="0" indent="0" eaLnBrk="1" hangingPunct="1"/>
            <a:r>
              <a:rPr lang="en-IE" i="1" smtClean="0">
                <a:ea typeface="ＭＳ Ｐゴシック" pitchFamily="-110" charset="-128"/>
              </a:rPr>
              <a:t>Quantisation</a:t>
            </a:r>
            <a:r>
              <a:rPr lang="en-IE" smtClean="0">
                <a:ea typeface="ＭＳ Ｐゴシック" pitchFamily="-110" charset="-128"/>
              </a:rPr>
              <a:t> is the process of converting a continuous </a:t>
            </a:r>
            <a:r>
              <a:rPr lang="en-IE" b="1" smtClean="0">
                <a:ea typeface="ＭＳ Ｐゴシック" pitchFamily="-110" charset="-128"/>
              </a:rPr>
              <a:t>analogue</a:t>
            </a:r>
            <a:r>
              <a:rPr lang="en-IE" smtClean="0">
                <a:ea typeface="ＭＳ Ｐゴシック" pitchFamily="-110" charset="-128"/>
              </a:rPr>
              <a:t> signal into a digital representation of this signal</a:t>
            </a:r>
            <a:endParaRPr lang="en-US" i="1" smtClean="0">
              <a:ea typeface="ＭＳ Ｐゴシック" pitchFamily="-110" charset="-128"/>
            </a:endParaRPr>
          </a:p>
        </p:txBody>
      </p:sp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3" cstate="print"/>
          <a:srcRect l="1379" t="4762" r="56511" b="56133"/>
          <a:stretch>
            <a:fillRect/>
          </a:stretch>
        </p:blipFill>
        <p:spPr bwMode="auto">
          <a:xfrm>
            <a:off x="958850" y="4594225"/>
            <a:ext cx="2119313" cy="2030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2644" name="Picture 4"/>
          <p:cNvPicPr>
            <a:picLocks noChangeAspect="1" noChangeArrowheads="1"/>
          </p:cNvPicPr>
          <p:nvPr/>
        </p:nvPicPr>
        <p:blipFill>
          <a:blip r:embed="rId3" cstate="print"/>
          <a:srcRect t="52812" r="49622" b="12561"/>
          <a:stretch>
            <a:fillRect/>
          </a:stretch>
        </p:blipFill>
        <p:spPr bwMode="auto">
          <a:xfrm>
            <a:off x="3136900" y="4738688"/>
            <a:ext cx="2536825" cy="179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47" name="Picture 7"/>
          <p:cNvPicPr>
            <a:picLocks noChangeAspect="1" noChangeArrowheads="1"/>
          </p:cNvPicPr>
          <p:nvPr/>
        </p:nvPicPr>
        <p:blipFill>
          <a:blip r:embed="rId3" cstate="print"/>
          <a:srcRect l="46059" t="52812" b="12561"/>
          <a:stretch>
            <a:fillRect/>
          </a:stretch>
        </p:blipFill>
        <p:spPr bwMode="auto">
          <a:xfrm>
            <a:off x="5449888" y="4743450"/>
            <a:ext cx="2716212" cy="179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3496" name="Group 10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63497" name="Picture 11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498" name="Rectangle 12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Image Sampling And Quantisation</a:t>
            </a:r>
            <a:endParaRPr lang="en-US" smtClean="0">
              <a:ea typeface="ＭＳ Ｐゴシック" pitchFamily="-110" charset="-128"/>
            </a:endParaRPr>
          </a:p>
        </p:txBody>
      </p:sp>
      <p:pic>
        <p:nvPicPr>
          <p:cNvPr id="65539" name="Picture 10"/>
          <p:cNvPicPr>
            <a:picLocks noChangeAspect="1" noChangeArrowheads="1"/>
          </p:cNvPicPr>
          <p:nvPr/>
        </p:nvPicPr>
        <p:blipFill>
          <a:blip r:embed="rId3" cstate="print"/>
          <a:srcRect l="1379" t="4762" r="56511" b="56133"/>
          <a:stretch>
            <a:fillRect/>
          </a:stretch>
        </p:blipFill>
        <p:spPr bwMode="auto">
          <a:xfrm>
            <a:off x="2193925" y="1454150"/>
            <a:ext cx="5354638" cy="513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65540" name="Group 44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65541" name="Picture 45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5542" name="Rectangle 46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 cstate="print"/>
          <a:srcRect l="53815" t="10146" r="3059" b="62407"/>
          <a:stretch>
            <a:fillRect/>
          </a:stretch>
        </p:blipFill>
        <p:spPr bwMode="auto">
          <a:xfrm>
            <a:off x="2332038" y="1819275"/>
            <a:ext cx="5545137" cy="364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Image Sampling And Quantisation</a:t>
            </a:r>
            <a:endParaRPr lang="en-US" smtClean="0">
              <a:ea typeface="ＭＳ Ｐゴシック" pitchFamily="-110" charset="-128"/>
            </a:endParaRPr>
          </a:p>
        </p:txBody>
      </p:sp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3" cstate="print"/>
          <a:srcRect l="1379" t="4762" r="56511" b="56133"/>
          <a:stretch>
            <a:fillRect/>
          </a:stretch>
        </p:blipFill>
        <p:spPr bwMode="auto">
          <a:xfrm>
            <a:off x="269875" y="1231900"/>
            <a:ext cx="1860550" cy="1782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187575" y="1692275"/>
            <a:ext cx="6624638" cy="4651375"/>
            <a:chOff x="2580" y="2238"/>
            <a:chExt cx="3180" cy="2233"/>
          </a:xfrm>
        </p:grpSpPr>
        <p:pic>
          <p:nvPicPr>
            <p:cNvPr id="67620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 t="52812" r="49622" b="12561"/>
            <a:stretch>
              <a:fillRect/>
            </a:stretch>
          </p:blipFill>
          <p:spPr bwMode="auto">
            <a:xfrm>
              <a:off x="2650" y="2266"/>
              <a:ext cx="3110" cy="2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7621" name="Rectangle 8"/>
            <p:cNvSpPr>
              <a:spLocks noChangeArrowheads="1"/>
            </p:cNvSpPr>
            <p:nvPr/>
          </p:nvSpPr>
          <p:spPr bwMode="auto">
            <a:xfrm>
              <a:off x="2580" y="2238"/>
              <a:ext cx="2726" cy="180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E"/>
            </a:p>
          </p:txBody>
        </p:sp>
      </p:grpSp>
      <p:pic>
        <p:nvPicPr>
          <p:cNvPr id="174089" name="Picture 9"/>
          <p:cNvPicPr>
            <a:picLocks noChangeAspect="1" noChangeArrowheads="1"/>
          </p:cNvPicPr>
          <p:nvPr/>
        </p:nvPicPr>
        <p:blipFill>
          <a:blip r:embed="rId3" cstate="print"/>
          <a:srcRect l="53815" t="10146" r="3059" b="62407"/>
          <a:stretch>
            <a:fillRect/>
          </a:stretch>
        </p:blipFill>
        <p:spPr bwMode="auto">
          <a:xfrm>
            <a:off x="2332038" y="1819275"/>
            <a:ext cx="5545137" cy="364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090" name="Rectangle 10"/>
          <p:cNvSpPr>
            <a:spLocks noChangeArrowheads="1"/>
          </p:cNvSpPr>
          <p:nvPr/>
        </p:nvSpPr>
        <p:spPr bwMode="auto">
          <a:xfrm>
            <a:off x="2187575" y="1778000"/>
            <a:ext cx="5678488" cy="37496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IE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495550" y="1971675"/>
            <a:ext cx="5254625" cy="3600450"/>
            <a:chOff x="2703" y="1603"/>
            <a:chExt cx="2522" cy="1728"/>
          </a:xfrm>
        </p:grpSpPr>
        <p:sp>
          <p:nvSpPr>
            <p:cNvPr id="67596" name="Line 12"/>
            <p:cNvSpPr>
              <a:spLocks noChangeShapeType="1"/>
            </p:cNvSpPr>
            <p:nvPr/>
          </p:nvSpPr>
          <p:spPr bwMode="auto">
            <a:xfrm flipV="1">
              <a:off x="2703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597" name="Line 13"/>
            <p:cNvSpPr>
              <a:spLocks noChangeShapeType="1"/>
            </p:cNvSpPr>
            <p:nvPr/>
          </p:nvSpPr>
          <p:spPr bwMode="auto">
            <a:xfrm flipV="1">
              <a:off x="2812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598" name="Line 14"/>
            <p:cNvSpPr>
              <a:spLocks noChangeShapeType="1"/>
            </p:cNvSpPr>
            <p:nvPr/>
          </p:nvSpPr>
          <p:spPr bwMode="auto">
            <a:xfrm flipV="1">
              <a:off x="2923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599" name="Line 15"/>
            <p:cNvSpPr>
              <a:spLocks noChangeShapeType="1"/>
            </p:cNvSpPr>
            <p:nvPr/>
          </p:nvSpPr>
          <p:spPr bwMode="auto">
            <a:xfrm flipV="1">
              <a:off x="3139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00" name="Line 16"/>
            <p:cNvSpPr>
              <a:spLocks noChangeShapeType="1"/>
            </p:cNvSpPr>
            <p:nvPr/>
          </p:nvSpPr>
          <p:spPr bwMode="auto">
            <a:xfrm flipV="1">
              <a:off x="3361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01" name="Line 17"/>
            <p:cNvSpPr>
              <a:spLocks noChangeShapeType="1"/>
            </p:cNvSpPr>
            <p:nvPr/>
          </p:nvSpPr>
          <p:spPr bwMode="auto">
            <a:xfrm flipV="1">
              <a:off x="3576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02" name="Line 18"/>
            <p:cNvSpPr>
              <a:spLocks noChangeShapeType="1"/>
            </p:cNvSpPr>
            <p:nvPr/>
          </p:nvSpPr>
          <p:spPr bwMode="auto">
            <a:xfrm flipV="1">
              <a:off x="3794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03" name="Line 19"/>
            <p:cNvSpPr>
              <a:spLocks noChangeShapeType="1"/>
            </p:cNvSpPr>
            <p:nvPr/>
          </p:nvSpPr>
          <p:spPr bwMode="auto">
            <a:xfrm flipV="1">
              <a:off x="3907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04" name="Line 20"/>
            <p:cNvSpPr>
              <a:spLocks noChangeShapeType="1"/>
            </p:cNvSpPr>
            <p:nvPr/>
          </p:nvSpPr>
          <p:spPr bwMode="auto">
            <a:xfrm flipV="1">
              <a:off x="4016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05" name="Line 21"/>
            <p:cNvSpPr>
              <a:spLocks noChangeShapeType="1"/>
            </p:cNvSpPr>
            <p:nvPr/>
          </p:nvSpPr>
          <p:spPr bwMode="auto">
            <a:xfrm flipV="1">
              <a:off x="4125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06" name="Line 22"/>
            <p:cNvSpPr>
              <a:spLocks noChangeShapeType="1"/>
            </p:cNvSpPr>
            <p:nvPr/>
          </p:nvSpPr>
          <p:spPr bwMode="auto">
            <a:xfrm flipV="1">
              <a:off x="4234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07" name="Line 23"/>
            <p:cNvSpPr>
              <a:spLocks noChangeShapeType="1"/>
            </p:cNvSpPr>
            <p:nvPr/>
          </p:nvSpPr>
          <p:spPr bwMode="auto">
            <a:xfrm flipV="1">
              <a:off x="4339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08" name="Line 24"/>
            <p:cNvSpPr>
              <a:spLocks noChangeShapeType="1"/>
            </p:cNvSpPr>
            <p:nvPr/>
          </p:nvSpPr>
          <p:spPr bwMode="auto">
            <a:xfrm flipV="1">
              <a:off x="4457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09" name="Line 25"/>
            <p:cNvSpPr>
              <a:spLocks noChangeShapeType="1"/>
            </p:cNvSpPr>
            <p:nvPr/>
          </p:nvSpPr>
          <p:spPr bwMode="auto">
            <a:xfrm flipV="1">
              <a:off x="4562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10" name="Line 26"/>
            <p:cNvSpPr>
              <a:spLocks noChangeShapeType="1"/>
            </p:cNvSpPr>
            <p:nvPr/>
          </p:nvSpPr>
          <p:spPr bwMode="auto">
            <a:xfrm flipV="1">
              <a:off x="4675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11" name="Line 27"/>
            <p:cNvSpPr>
              <a:spLocks noChangeShapeType="1"/>
            </p:cNvSpPr>
            <p:nvPr/>
          </p:nvSpPr>
          <p:spPr bwMode="auto">
            <a:xfrm flipV="1">
              <a:off x="4780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12" name="Line 28"/>
            <p:cNvSpPr>
              <a:spLocks noChangeShapeType="1"/>
            </p:cNvSpPr>
            <p:nvPr/>
          </p:nvSpPr>
          <p:spPr bwMode="auto">
            <a:xfrm flipV="1">
              <a:off x="4889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13" name="Line 29"/>
            <p:cNvSpPr>
              <a:spLocks noChangeShapeType="1"/>
            </p:cNvSpPr>
            <p:nvPr/>
          </p:nvSpPr>
          <p:spPr bwMode="auto">
            <a:xfrm flipV="1">
              <a:off x="5002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14" name="Line 30"/>
            <p:cNvSpPr>
              <a:spLocks noChangeShapeType="1"/>
            </p:cNvSpPr>
            <p:nvPr/>
          </p:nvSpPr>
          <p:spPr bwMode="auto">
            <a:xfrm flipV="1">
              <a:off x="5111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15" name="Line 31"/>
            <p:cNvSpPr>
              <a:spLocks noChangeShapeType="1"/>
            </p:cNvSpPr>
            <p:nvPr/>
          </p:nvSpPr>
          <p:spPr bwMode="auto">
            <a:xfrm flipV="1">
              <a:off x="5225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16" name="Line 32"/>
            <p:cNvSpPr>
              <a:spLocks noChangeShapeType="1"/>
            </p:cNvSpPr>
            <p:nvPr/>
          </p:nvSpPr>
          <p:spPr bwMode="auto">
            <a:xfrm flipV="1">
              <a:off x="3030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17" name="Line 33"/>
            <p:cNvSpPr>
              <a:spLocks noChangeShapeType="1"/>
            </p:cNvSpPr>
            <p:nvPr/>
          </p:nvSpPr>
          <p:spPr bwMode="auto">
            <a:xfrm flipV="1">
              <a:off x="3252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18" name="Line 34"/>
            <p:cNvSpPr>
              <a:spLocks noChangeShapeType="1"/>
            </p:cNvSpPr>
            <p:nvPr/>
          </p:nvSpPr>
          <p:spPr bwMode="auto">
            <a:xfrm flipV="1">
              <a:off x="3470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7619" name="Line 35"/>
            <p:cNvSpPr>
              <a:spLocks noChangeShapeType="1"/>
            </p:cNvSpPr>
            <p:nvPr/>
          </p:nvSpPr>
          <p:spPr bwMode="auto">
            <a:xfrm flipV="1">
              <a:off x="3685" y="1603"/>
              <a:ext cx="0" cy="1728"/>
            </a:xfrm>
            <a:prstGeom prst="line">
              <a:avLst/>
            </a:prstGeom>
            <a:noFill/>
            <a:ln w="12700">
              <a:solidFill>
                <a:srgbClr val="99CCFF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7593" name="Group 36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67594" name="Picture 37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7595" name="Rectangle 38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IE" sz="3600" smtClean="0">
                <a:ea typeface="ＭＳ Ｐゴシック" pitchFamily="-110" charset="-128"/>
              </a:rPr>
              <a:t>Image Sampling And Quantisation (cont…)</a:t>
            </a:r>
            <a:endParaRPr lang="en-US" sz="3600" smtClean="0">
              <a:ea typeface="ＭＳ Ｐゴシック" pitchFamily="-110" charset="-128"/>
            </a:endParaRPr>
          </a:p>
        </p:txBody>
      </p:sp>
      <p:sp>
        <p:nvSpPr>
          <p:cNvPr id="6963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 smtClean="0">
                <a:ea typeface="ＭＳ Ｐゴシック" pitchFamily="-110" charset="-128"/>
              </a:rPr>
              <a:t>Remember that a digital image is always only an </a:t>
            </a:r>
            <a:r>
              <a:rPr lang="en-IE" b="1" smtClean="0">
                <a:ea typeface="ＭＳ Ｐゴシック" pitchFamily="-110" charset="-128"/>
              </a:rPr>
              <a:t>approximation</a:t>
            </a:r>
            <a:r>
              <a:rPr lang="en-IE" smtClean="0">
                <a:ea typeface="ＭＳ Ｐゴシック" pitchFamily="-110" charset="-128"/>
              </a:rPr>
              <a:t> of a real world scene</a:t>
            </a:r>
            <a:endParaRPr lang="en-US" smtClean="0">
              <a:ea typeface="ＭＳ Ｐゴシック" pitchFamily="-110" charset="-128"/>
            </a:endParaRPr>
          </a:p>
        </p:txBody>
      </p:sp>
      <p:pic>
        <p:nvPicPr>
          <p:cNvPr id="69636" name="Picture 5"/>
          <p:cNvPicPr>
            <a:picLocks noChangeAspect="1" noChangeArrowheads="1"/>
          </p:cNvPicPr>
          <p:nvPr/>
        </p:nvPicPr>
        <p:blipFill>
          <a:blip r:embed="rId3" cstate="print"/>
          <a:srcRect b="19685"/>
          <a:stretch>
            <a:fillRect/>
          </a:stretch>
        </p:blipFill>
        <p:spPr bwMode="auto">
          <a:xfrm>
            <a:off x="1962150" y="3030538"/>
            <a:ext cx="5197475" cy="299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9637" name="Group 6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69638" name="Picture 7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9639" name="Rectangle 8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ea typeface="ＭＳ Ｐゴシック" pitchFamily="-110" charset="-128"/>
              </a:rPr>
              <a:t>Image Representation</a:t>
            </a:r>
          </a:p>
        </p:txBody>
      </p:sp>
      <p:pic>
        <p:nvPicPr>
          <p:cNvPr id="7168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2300" y="1358900"/>
            <a:ext cx="5360988" cy="537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1684" name="Group 10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1685" name="Picture 11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1686" name="Rectangle 12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Human Visual System</a:t>
            </a:r>
            <a:endParaRPr lang="en-US" smtClean="0">
              <a:ea typeface="ＭＳ Ｐゴシック" pitchFamily="-110" charset="-128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 dirty="0" smtClean="0">
                <a:ea typeface="ＭＳ Ｐゴシック" pitchFamily="-110" charset="-128"/>
              </a:rPr>
              <a:t>The best vision model we have!</a:t>
            </a:r>
          </a:p>
          <a:p>
            <a:pPr marL="0" indent="0" eaLnBrk="1" hangingPunct="1"/>
            <a:r>
              <a:rPr lang="en-IE" dirty="0" smtClean="0">
                <a:ea typeface="ＭＳ Ｐゴシック" pitchFamily="-110" charset="-128"/>
              </a:rPr>
              <a:t>Knowledge of how images form in the eye can help us with processing digital images</a:t>
            </a:r>
          </a:p>
          <a:p>
            <a:pPr marL="0" indent="0" eaLnBrk="1" hangingPunct="1"/>
            <a:r>
              <a:rPr lang="en-IE" dirty="0" smtClean="0">
                <a:ea typeface="ＭＳ Ｐゴシック" pitchFamily="-110" charset="-128"/>
              </a:rPr>
              <a:t>We will take just a whirlwind tour of the human visual system</a:t>
            </a:r>
          </a:p>
          <a:p>
            <a:pPr marL="0" indent="0" eaLnBrk="1" hangingPunct="1"/>
            <a:endParaRPr lang="en-US" dirty="0" smtClean="0">
              <a:ea typeface="ＭＳ Ｐゴシック" pitchFamily="-11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ea typeface="ＭＳ Ｐゴシック" pitchFamily="-110" charset="-128"/>
              </a:rPr>
              <a:t>Image Representation</a:t>
            </a:r>
          </a:p>
        </p:txBody>
      </p:sp>
      <p:pic>
        <p:nvPicPr>
          <p:cNvPr id="72707" name="Picture 4"/>
          <p:cNvPicPr>
            <a:picLocks noChangeAspect="1" noChangeArrowheads="1"/>
          </p:cNvPicPr>
          <p:nvPr/>
        </p:nvPicPr>
        <p:blipFill>
          <a:blip r:embed="rId2" cstate="print"/>
          <a:srcRect t="48988" r="50125"/>
          <a:stretch>
            <a:fillRect/>
          </a:stretch>
        </p:blipFill>
        <p:spPr bwMode="auto">
          <a:xfrm>
            <a:off x="2047875" y="1470025"/>
            <a:ext cx="5064125" cy="519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2708" name="Group 10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2709" name="Picture 11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710" name="Rectangle 12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ea typeface="ＭＳ Ｐゴシック" pitchFamily="-110" charset="-128"/>
              </a:rPr>
              <a:t>Image Representation</a:t>
            </a:r>
          </a:p>
        </p:txBody>
      </p:sp>
      <p:pic>
        <p:nvPicPr>
          <p:cNvPr id="73731" name="Picture 4"/>
          <p:cNvPicPr>
            <a:picLocks noChangeAspect="1" noChangeArrowheads="1"/>
          </p:cNvPicPr>
          <p:nvPr/>
        </p:nvPicPr>
        <p:blipFill>
          <a:blip r:embed="rId2" cstate="print"/>
          <a:srcRect l="13884" t="-638" r="9833" b="50484"/>
          <a:stretch>
            <a:fillRect/>
          </a:stretch>
        </p:blipFill>
        <p:spPr bwMode="auto">
          <a:xfrm>
            <a:off x="704850" y="1397000"/>
            <a:ext cx="7747000" cy="510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3732" name="Group 10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3733" name="Picture 11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734" name="Rectangle 12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ea typeface="ＭＳ Ｐゴシック" pitchFamily="-110" charset="-128"/>
              </a:rPr>
              <a:t>Image Representation</a:t>
            </a:r>
          </a:p>
        </p:txBody>
      </p:sp>
      <p:pic>
        <p:nvPicPr>
          <p:cNvPr id="74755" name="Picture 4"/>
          <p:cNvPicPr>
            <a:picLocks noChangeAspect="1" noChangeArrowheads="1"/>
          </p:cNvPicPr>
          <p:nvPr/>
        </p:nvPicPr>
        <p:blipFill>
          <a:blip r:embed="rId2" cstate="print"/>
          <a:srcRect l="52928" t="48988" r="-4201"/>
          <a:stretch>
            <a:fillRect/>
          </a:stretch>
        </p:blipFill>
        <p:spPr bwMode="auto">
          <a:xfrm>
            <a:off x="1962150" y="1414463"/>
            <a:ext cx="5207000" cy="519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4756" name="Group 10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4757" name="Picture 11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758" name="Rectangle 12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Spatial Resolution</a:t>
            </a:r>
            <a:endParaRPr lang="en-US" smtClean="0">
              <a:ea typeface="ＭＳ Ｐゴシック" pitchFamily="-110" charset="-128"/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 i="1" smtClean="0">
                <a:ea typeface="ＭＳ Ｐゴシック" pitchFamily="-110" charset="-128"/>
              </a:rPr>
              <a:t>The spatial resolution</a:t>
            </a:r>
            <a:r>
              <a:rPr lang="en-IE" smtClean="0">
                <a:ea typeface="ＭＳ Ｐゴシック" pitchFamily="-110" charset="-128"/>
              </a:rPr>
              <a:t> of an image is determined by how sampling was carried out</a:t>
            </a:r>
          </a:p>
          <a:p>
            <a:pPr marL="0" indent="0" eaLnBrk="1" hangingPunct="1"/>
            <a:r>
              <a:rPr lang="en-IE" smtClean="0">
                <a:ea typeface="ＭＳ Ｐゴシック" pitchFamily="-110" charset="-128"/>
              </a:rPr>
              <a:t>Spatial resolution simply refers to the smallest discernable detail in an image</a:t>
            </a:r>
          </a:p>
          <a:p>
            <a:pPr lvl="1" eaLnBrk="1" hangingPunct="1"/>
            <a:r>
              <a:rPr lang="en-IE" smtClean="0">
                <a:ea typeface="ＭＳ Ｐゴシック" pitchFamily="-110" charset="-128"/>
              </a:rPr>
              <a:t>Vision specialists will </a:t>
            </a:r>
            <a:br>
              <a:rPr lang="en-IE" smtClean="0">
                <a:ea typeface="ＭＳ Ｐゴシック" pitchFamily="-110" charset="-128"/>
              </a:rPr>
            </a:br>
            <a:r>
              <a:rPr lang="en-IE" smtClean="0">
                <a:ea typeface="ＭＳ Ｐゴシック" pitchFamily="-110" charset="-128"/>
              </a:rPr>
              <a:t>often talk about pixel </a:t>
            </a:r>
            <a:br>
              <a:rPr lang="en-IE" smtClean="0">
                <a:ea typeface="ＭＳ Ｐゴシック" pitchFamily="-110" charset="-128"/>
              </a:rPr>
            </a:br>
            <a:r>
              <a:rPr lang="en-IE" smtClean="0">
                <a:ea typeface="ＭＳ Ｐゴシック" pitchFamily="-110" charset="-128"/>
              </a:rPr>
              <a:t>size</a:t>
            </a:r>
          </a:p>
          <a:p>
            <a:pPr lvl="1" eaLnBrk="1" hangingPunct="1"/>
            <a:r>
              <a:rPr lang="en-IE" smtClean="0">
                <a:ea typeface="ＭＳ Ｐゴシック" pitchFamily="-110" charset="-128"/>
              </a:rPr>
              <a:t>Graphic designers will </a:t>
            </a:r>
            <a:br>
              <a:rPr lang="en-IE" smtClean="0">
                <a:ea typeface="ＭＳ Ｐゴシック" pitchFamily="-110" charset="-128"/>
              </a:rPr>
            </a:br>
            <a:r>
              <a:rPr lang="en-IE" smtClean="0">
                <a:ea typeface="ＭＳ Ｐゴシック" pitchFamily="-110" charset="-128"/>
              </a:rPr>
              <a:t>talk about </a:t>
            </a:r>
            <a:r>
              <a:rPr lang="en-IE" i="1" smtClean="0">
                <a:ea typeface="ＭＳ Ｐゴシック" pitchFamily="-110" charset="-128"/>
              </a:rPr>
              <a:t>dots per </a:t>
            </a:r>
            <a:br>
              <a:rPr lang="en-IE" i="1" smtClean="0">
                <a:ea typeface="ＭＳ Ｐゴシック" pitchFamily="-110" charset="-128"/>
              </a:rPr>
            </a:br>
            <a:r>
              <a:rPr lang="en-IE" i="1" smtClean="0">
                <a:ea typeface="ＭＳ Ｐゴシック" pitchFamily="-110" charset="-128"/>
              </a:rPr>
              <a:t>inch </a:t>
            </a:r>
            <a:r>
              <a:rPr lang="en-IE" smtClean="0">
                <a:ea typeface="ＭＳ Ｐゴシック" pitchFamily="-110" charset="-128"/>
              </a:rPr>
              <a:t>(DPI)</a:t>
            </a:r>
          </a:p>
        </p:txBody>
      </p:sp>
      <p:pic>
        <p:nvPicPr>
          <p:cNvPr id="75780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9375" y="3438525"/>
            <a:ext cx="3810000" cy="305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75781" name="AutoShape 16"/>
          <p:cNvSpPr>
            <a:spLocks noChangeArrowheads="1"/>
          </p:cNvSpPr>
          <p:nvPr/>
        </p:nvSpPr>
        <p:spPr bwMode="auto">
          <a:xfrm rot="-893700">
            <a:off x="4794250" y="4819650"/>
            <a:ext cx="2270125" cy="1943100"/>
          </a:xfrm>
          <a:prstGeom prst="irregularSeal1">
            <a:avLst/>
          </a:prstGeom>
          <a:solidFill>
            <a:srgbClr val="99CCFF"/>
          </a:solidFill>
          <a:ln w="12700">
            <a:solidFill>
              <a:srgbClr val="000080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IE" b="1">
                <a:solidFill>
                  <a:schemeClr val="accent2"/>
                </a:solidFill>
              </a:rPr>
              <a:t>5.1 Megapixels</a:t>
            </a:r>
            <a:endParaRPr lang="en-US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Spatial Resolution (cont…)</a:t>
            </a:r>
            <a:endParaRPr lang="en-US" smtClean="0">
              <a:ea typeface="ＭＳ Ｐゴシック" pitchFamily="-110" charset="-128"/>
            </a:endParaRPr>
          </a:p>
        </p:txBody>
      </p:sp>
      <p:pic>
        <p:nvPicPr>
          <p:cNvPr id="77827" name="Picture 4"/>
          <p:cNvPicPr>
            <a:picLocks noChangeAspect="1" noChangeArrowheads="1"/>
          </p:cNvPicPr>
          <p:nvPr/>
        </p:nvPicPr>
        <p:blipFill>
          <a:blip r:embed="rId3" cstate="print"/>
          <a:srcRect b="12932"/>
          <a:stretch>
            <a:fillRect/>
          </a:stretch>
        </p:blipFill>
        <p:spPr bwMode="auto">
          <a:xfrm>
            <a:off x="322263" y="1735138"/>
            <a:ext cx="8721725" cy="413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7828" name="Group 13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7829" name="Picture 14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830" name="Rectangle 15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Spatial Resolution (cont…)</a:t>
            </a:r>
            <a:endParaRPr lang="en-US" smtClean="0">
              <a:ea typeface="ＭＳ Ｐゴシック" pitchFamily="-110" charset="-128"/>
            </a:endParaRPr>
          </a:p>
        </p:txBody>
      </p:sp>
      <p:pic>
        <p:nvPicPr>
          <p:cNvPr id="79875" name="Picture 6"/>
          <p:cNvPicPr>
            <a:picLocks noChangeAspect="1" noChangeArrowheads="1"/>
          </p:cNvPicPr>
          <p:nvPr/>
        </p:nvPicPr>
        <p:blipFill>
          <a:blip r:embed="rId3" cstate="print"/>
          <a:srcRect r="66553" b="60080"/>
          <a:stretch>
            <a:fillRect/>
          </a:stretch>
        </p:blipFill>
        <p:spPr bwMode="auto">
          <a:xfrm>
            <a:off x="2100649" y="1523385"/>
            <a:ext cx="4930217" cy="4835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9876" name="Group 13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79877" name="Picture 14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878" name="Rectangle 15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Spatial Resolution (cont…)</a:t>
            </a:r>
            <a:endParaRPr lang="en-US" smtClean="0">
              <a:ea typeface="ＭＳ Ｐゴシック" pitchFamily="-110" charset="-128"/>
            </a:endParaRPr>
          </a:p>
        </p:txBody>
      </p:sp>
      <p:pic>
        <p:nvPicPr>
          <p:cNvPr id="81923" name="Picture 6"/>
          <p:cNvPicPr>
            <a:picLocks noChangeAspect="1" noChangeArrowheads="1"/>
          </p:cNvPicPr>
          <p:nvPr/>
        </p:nvPicPr>
        <p:blipFill>
          <a:blip r:embed="rId3" cstate="print"/>
          <a:srcRect l="33623" r="33365" b="60080"/>
          <a:stretch>
            <a:fillRect/>
          </a:stretch>
        </p:blipFill>
        <p:spPr bwMode="auto">
          <a:xfrm>
            <a:off x="1933575" y="1366838"/>
            <a:ext cx="5276850" cy="52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1924" name="Group 13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81925" name="Picture 14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926" name="Rectangle 15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Spatial Resolution (cont…)</a:t>
            </a:r>
            <a:endParaRPr lang="en-US" smtClean="0">
              <a:ea typeface="ＭＳ Ｐゴシック" pitchFamily="-110" charset="-128"/>
            </a:endParaRPr>
          </a:p>
        </p:txBody>
      </p:sp>
      <p:pic>
        <p:nvPicPr>
          <p:cNvPr id="83971" name="Picture 6"/>
          <p:cNvPicPr>
            <a:picLocks noChangeAspect="1" noChangeArrowheads="1"/>
          </p:cNvPicPr>
          <p:nvPr/>
        </p:nvPicPr>
        <p:blipFill>
          <a:blip r:embed="rId3" cstate="print"/>
          <a:srcRect l="66635" r="-177" b="60080"/>
          <a:stretch>
            <a:fillRect/>
          </a:stretch>
        </p:blipFill>
        <p:spPr bwMode="auto">
          <a:xfrm>
            <a:off x="1919288" y="1381125"/>
            <a:ext cx="5362575" cy="524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3972" name="Group 13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83973" name="Picture 14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3974" name="Rectangle 15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Spatial Resolution (cont…)</a:t>
            </a:r>
            <a:endParaRPr lang="en-US" smtClean="0">
              <a:ea typeface="ＭＳ Ｐゴシック" pitchFamily="-110" charset="-128"/>
            </a:endParaRPr>
          </a:p>
        </p:txBody>
      </p:sp>
      <p:pic>
        <p:nvPicPr>
          <p:cNvPr id="86019" name="Picture 6"/>
          <p:cNvPicPr>
            <a:picLocks noChangeAspect="1" noChangeArrowheads="1"/>
          </p:cNvPicPr>
          <p:nvPr/>
        </p:nvPicPr>
        <p:blipFill>
          <a:blip r:embed="rId3" cstate="print"/>
          <a:srcRect l="32" t="40305" r="66490" b="19405"/>
          <a:stretch>
            <a:fillRect/>
          </a:stretch>
        </p:blipFill>
        <p:spPr bwMode="auto">
          <a:xfrm>
            <a:off x="1889125" y="1382713"/>
            <a:ext cx="5353050" cy="529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6020" name="Group 13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86021" name="Picture 14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6022" name="Rectangle 15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Spatial Resolution (cont…)</a:t>
            </a:r>
            <a:endParaRPr lang="en-US" smtClean="0">
              <a:ea typeface="ＭＳ Ｐゴシック" pitchFamily="-110" charset="-128"/>
            </a:endParaRPr>
          </a:p>
        </p:txBody>
      </p:sp>
      <p:pic>
        <p:nvPicPr>
          <p:cNvPr id="88067" name="Picture 6"/>
          <p:cNvPicPr>
            <a:picLocks noChangeAspect="1" noChangeArrowheads="1"/>
          </p:cNvPicPr>
          <p:nvPr/>
        </p:nvPicPr>
        <p:blipFill>
          <a:blip r:embed="rId3" cstate="print"/>
          <a:srcRect l="33405" t="40305" r="33229" b="19405"/>
          <a:stretch>
            <a:fillRect/>
          </a:stretch>
        </p:blipFill>
        <p:spPr bwMode="auto">
          <a:xfrm>
            <a:off x="1912938" y="1411288"/>
            <a:ext cx="5334000" cy="529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8068" name="Group 13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88069" name="Picture 14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8070" name="Rectangle 15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Structure Of The Human Eye</a:t>
            </a:r>
            <a:endParaRPr lang="en-US" smtClean="0">
              <a:ea typeface="ＭＳ Ｐゴシック" pitchFamily="-110" charset="-128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</a:pPr>
            <a:r>
              <a:rPr lang="en-IE" dirty="0" smtClean="0">
                <a:ea typeface="ＭＳ Ｐゴシック" pitchFamily="-110" charset="-128"/>
              </a:rPr>
              <a:t>The lens focuses light from objects onto the retina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IE" dirty="0" smtClean="0">
                <a:ea typeface="ＭＳ Ｐゴシック" pitchFamily="-110" charset="-128"/>
              </a:rPr>
              <a:t>The retina is covered with </a:t>
            </a:r>
            <a:br>
              <a:rPr lang="en-IE" dirty="0" smtClean="0">
                <a:ea typeface="ＭＳ Ｐゴシック" pitchFamily="-110" charset="-128"/>
              </a:rPr>
            </a:br>
            <a:r>
              <a:rPr lang="en-IE" dirty="0" smtClean="0">
                <a:ea typeface="ＭＳ Ｐゴシック" pitchFamily="-110" charset="-128"/>
              </a:rPr>
              <a:t>light receptors called </a:t>
            </a:r>
            <a:br>
              <a:rPr lang="en-IE" dirty="0" smtClean="0">
                <a:ea typeface="ＭＳ Ｐゴシック" pitchFamily="-110" charset="-128"/>
              </a:rPr>
            </a:br>
            <a:r>
              <a:rPr lang="en-IE" i="1" dirty="0" smtClean="0">
                <a:ea typeface="ＭＳ Ｐゴシック" pitchFamily="-110" charset="-128"/>
              </a:rPr>
              <a:t>cones</a:t>
            </a:r>
            <a:r>
              <a:rPr lang="en-IE" dirty="0" smtClean="0">
                <a:ea typeface="ＭＳ Ｐゴシック" pitchFamily="-110" charset="-128"/>
              </a:rPr>
              <a:t> (6-7 million) and</a:t>
            </a:r>
            <a:br>
              <a:rPr lang="en-IE" dirty="0" smtClean="0">
                <a:ea typeface="ＭＳ Ｐゴシック" pitchFamily="-110" charset="-128"/>
              </a:rPr>
            </a:br>
            <a:r>
              <a:rPr lang="en-IE" i="1" dirty="0" smtClean="0">
                <a:ea typeface="ＭＳ Ｐゴシック" pitchFamily="-110" charset="-128"/>
              </a:rPr>
              <a:t>rods</a:t>
            </a:r>
            <a:r>
              <a:rPr lang="en-IE" dirty="0" smtClean="0">
                <a:ea typeface="ＭＳ Ｐゴシック" pitchFamily="-110" charset="-128"/>
              </a:rPr>
              <a:t> (75-150 million)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IE" dirty="0" smtClean="0">
                <a:ea typeface="ＭＳ Ｐゴシック" pitchFamily="-110" charset="-128"/>
              </a:rPr>
              <a:t>Cones are concentrated </a:t>
            </a:r>
            <a:br>
              <a:rPr lang="en-IE" dirty="0" smtClean="0">
                <a:ea typeface="ＭＳ Ｐゴシック" pitchFamily="-110" charset="-128"/>
              </a:rPr>
            </a:br>
            <a:r>
              <a:rPr lang="en-IE" dirty="0" smtClean="0">
                <a:ea typeface="ＭＳ Ｐゴシック" pitchFamily="-110" charset="-128"/>
              </a:rPr>
              <a:t>around the fovea and are </a:t>
            </a:r>
            <a:br>
              <a:rPr lang="en-IE" dirty="0" smtClean="0">
                <a:ea typeface="ＭＳ Ｐゴシック" pitchFamily="-110" charset="-128"/>
              </a:rPr>
            </a:br>
            <a:r>
              <a:rPr lang="en-IE" dirty="0" smtClean="0">
                <a:ea typeface="ＭＳ Ｐゴシック" pitchFamily="-110" charset="-128"/>
              </a:rPr>
              <a:t>very sensitive to colour</a:t>
            </a:r>
          </a:p>
          <a:p>
            <a:pPr marL="0" indent="0" eaLnBrk="1" hangingPunct="1">
              <a:lnSpc>
                <a:spcPct val="90000"/>
              </a:lnSpc>
            </a:pPr>
            <a:r>
              <a:rPr lang="en-IE" dirty="0" smtClean="0">
                <a:ea typeface="ＭＳ Ｐゴシック" pitchFamily="-110" charset="-128"/>
              </a:rPr>
              <a:t>Rods are more spread out </a:t>
            </a:r>
            <a:br>
              <a:rPr lang="en-IE" dirty="0" smtClean="0">
                <a:ea typeface="ＭＳ Ｐゴシック" pitchFamily="-110" charset="-128"/>
              </a:rPr>
            </a:br>
            <a:r>
              <a:rPr lang="en-IE" dirty="0" smtClean="0">
                <a:ea typeface="ＭＳ Ｐゴシック" pitchFamily="-110" charset="-128"/>
              </a:rPr>
              <a:t>and are sensitive to low 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IE" dirty="0" smtClean="0">
                <a:ea typeface="ＭＳ Ｐゴシック" pitchFamily="-110" charset="-128"/>
              </a:rPr>
              <a:t>levels of illumination</a:t>
            </a:r>
            <a:endParaRPr lang="en-US" dirty="0" smtClean="0">
              <a:ea typeface="ＭＳ Ｐゴシック" pitchFamily="-110" charset="-128"/>
            </a:endParaRPr>
          </a:p>
        </p:txBody>
      </p:sp>
      <p:pic>
        <p:nvPicPr>
          <p:cNvPr id="21507" name="Picture 4"/>
          <p:cNvPicPr>
            <a:picLocks noChangeAspect="1" noChangeArrowheads="1"/>
          </p:cNvPicPr>
          <p:nvPr/>
        </p:nvPicPr>
        <p:blipFill>
          <a:blip r:embed="rId3" cstate="print"/>
          <a:srcRect r="25061"/>
          <a:stretch>
            <a:fillRect/>
          </a:stretch>
        </p:blipFill>
        <p:spPr bwMode="auto">
          <a:xfrm>
            <a:off x="4547288" y="2109695"/>
            <a:ext cx="4263080" cy="4179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509" name="Group 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21510" name="Picture 6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511" name="Rectangle 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Spatial Resolution (cont…)</a:t>
            </a:r>
            <a:endParaRPr lang="en-US" smtClean="0">
              <a:ea typeface="ＭＳ Ｐゴシック" pitchFamily="-110" charset="-128"/>
            </a:endParaRPr>
          </a:p>
        </p:txBody>
      </p:sp>
      <p:pic>
        <p:nvPicPr>
          <p:cNvPr id="90115" name="Picture 6"/>
          <p:cNvPicPr>
            <a:picLocks noChangeAspect="1" noChangeArrowheads="1"/>
          </p:cNvPicPr>
          <p:nvPr/>
        </p:nvPicPr>
        <p:blipFill>
          <a:blip r:embed="rId3" cstate="print"/>
          <a:srcRect l="66594" t="40305" r="-313" b="19405"/>
          <a:stretch>
            <a:fillRect/>
          </a:stretch>
        </p:blipFill>
        <p:spPr bwMode="auto">
          <a:xfrm>
            <a:off x="1870075" y="1354138"/>
            <a:ext cx="5391150" cy="529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0116" name="Group 13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90117" name="Picture 14" descr="book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0118" name="Rectangle 15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Intensity Level Resolution</a:t>
            </a:r>
            <a:endParaRPr lang="en-US" smtClean="0">
              <a:ea typeface="ＭＳ Ｐゴシック" pitchFamily="-110" charset="-128"/>
            </a:endParaRPr>
          </a:p>
        </p:txBody>
      </p:sp>
      <p:sp>
        <p:nvSpPr>
          <p:cNvPr id="92163" name="Rectangle 20"/>
          <p:cNvSpPr>
            <a:spLocks noGrp="1" noChangeArrowheads="1"/>
          </p:cNvSpPr>
          <p:nvPr>
            <p:ph sz="quarter" idx="1"/>
          </p:nvPr>
        </p:nvSpPr>
        <p:spPr>
          <a:noFill/>
        </p:spPr>
        <p:txBody>
          <a:bodyPr/>
          <a:lstStyle/>
          <a:p>
            <a:pPr marL="0" indent="0" eaLnBrk="1" hangingPunct="1"/>
            <a:r>
              <a:rPr lang="en-IE" i="1" smtClean="0">
                <a:ea typeface="ＭＳ Ｐゴシック" pitchFamily="-110" charset="-128"/>
              </a:rPr>
              <a:t>Intensity level resolution</a:t>
            </a:r>
            <a:r>
              <a:rPr lang="en-IE" smtClean="0">
                <a:ea typeface="ＭＳ Ｐゴシック" pitchFamily="-110" charset="-128"/>
              </a:rPr>
              <a:t> refers to the number of intensity levels used to represent the image</a:t>
            </a:r>
          </a:p>
          <a:p>
            <a:pPr lvl="1" eaLnBrk="1" hangingPunct="1"/>
            <a:r>
              <a:rPr lang="en-IE" sz="2400" smtClean="0">
                <a:ea typeface="ＭＳ Ｐゴシック" pitchFamily="-110" charset="-128"/>
              </a:rPr>
              <a:t>The more intensity levels used, the finer the level of detail discernable in an image</a:t>
            </a:r>
          </a:p>
          <a:p>
            <a:pPr lvl="1" eaLnBrk="1" hangingPunct="1"/>
            <a:r>
              <a:rPr lang="en-IE" sz="2400" smtClean="0">
                <a:ea typeface="ＭＳ Ｐゴシック" pitchFamily="-110" charset="-128"/>
              </a:rPr>
              <a:t>Intensity level resolution is usually given in terms of the number of bits used to store each intensity level</a:t>
            </a:r>
            <a:endParaRPr lang="en-US" sz="2400" smtClean="0">
              <a:ea typeface="ＭＳ Ｐゴシック" pitchFamily="-110" charset="-128"/>
            </a:endParaRPr>
          </a:p>
        </p:txBody>
      </p:sp>
      <p:sp>
        <p:nvSpPr>
          <p:cNvPr id="92164" name="Rectangle 22" descr="3"/>
          <p:cNvSpPr>
            <a:spLocks noChangeArrowheads="1"/>
          </p:cNvSpPr>
          <p:nvPr/>
        </p:nvSpPr>
        <p:spPr bwMode="auto">
          <a:xfrm>
            <a:off x="1104900" y="4543425"/>
            <a:ext cx="2325688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IE" sz="1600" b="1"/>
              <a:t>Number of Bits</a:t>
            </a:r>
            <a:endParaRPr lang="en-US" sz="1600" b="1"/>
          </a:p>
        </p:txBody>
      </p:sp>
      <p:sp>
        <p:nvSpPr>
          <p:cNvPr id="92165" name="Rectangle 23" descr="4"/>
          <p:cNvSpPr>
            <a:spLocks noChangeArrowheads="1"/>
          </p:cNvSpPr>
          <p:nvPr/>
        </p:nvSpPr>
        <p:spPr bwMode="auto">
          <a:xfrm>
            <a:off x="3430588" y="4543425"/>
            <a:ext cx="2325687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IE" sz="1600" b="1"/>
              <a:t>Number of Intensity Levels</a:t>
            </a:r>
            <a:endParaRPr lang="en-US" sz="1600" b="1"/>
          </a:p>
        </p:txBody>
      </p:sp>
      <p:sp>
        <p:nvSpPr>
          <p:cNvPr id="92166" name="Rectangle 24" descr="5"/>
          <p:cNvSpPr>
            <a:spLocks noChangeArrowheads="1"/>
          </p:cNvSpPr>
          <p:nvPr/>
        </p:nvSpPr>
        <p:spPr bwMode="auto">
          <a:xfrm>
            <a:off x="5756275" y="4543425"/>
            <a:ext cx="2325688" cy="579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</a:pPr>
            <a:r>
              <a:rPr lang="en-IE" sz="1600" b="1"/>
              <a:t>Examples</a:t>
            </a:r>
            <a:endParaRPr lang="en-US" sz="1600" b="1"/>
          </a:p>
        </p:txBody>
      </p:sp>
      <p:sp>
        <p:nvSpPr>
          <p:cNvPr id="92167" name="Rectangle 25" descr="6"/>
          <p:cNvSpPr>
            <a:spLocks noChangeArrowheads="1"/>
          </p:cNvSpPr>
          <p:nvPr/>
        </p:nvSpPr>
        <p:spPr bwMode="auto">
          <a:xfrm>
            <a:off x="1104900" y="5122863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1</a:t>
            </a:r>
            <a:endParaRPr lang="en-US" sz="1600"/>
          </a:p>
        </p:txBody>
      </p:sp>
      <p:sp>
        <p:nvSpPr>
          <p:cNvPr id="92168" name="Rectangle 26" descr="7"/>
          <p:cNvSpPr>
            <a:spLocks noChangeArrowheads="1"/>
          </p:cNvSpPr>
          <p:nvPr/>
        </p:nvSpPr>
        <p:spPr bwMode="auto">
          <a:xfrm>
            <a:off x="3430588" y="5122863"/>
            <a:ext cx="2325687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2</a:t>
            </a:r>
            <a:endParaRPr lang="en-US" sz="1600"/>
          </a:p>
        </p:txBody>
      </p:sp>
      <p:sp>
        <p:nvSpPr>
          <p:cNvPr id="92169" name="Rectangle 27" descr="8"/>
          <p:cNvSpPr>
            <a:spLocks noChangeArrowheads="1"/>
          </p:cNvSpPr>
          <p:nvPr/>
        </p:nvSpPr>
        <p:spPr bwMode="auto">
          <a:xfrm>
            <a:off x="5756275" y="5122863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0, 1</a:t>
            </a:r>
            <a:endParaRPr lang="en-US" sz="1600"/>
          </a:p>
        </p:txBody>
      </p:sp>
      <p:sp>
        <p:nvSpPr>
          <p:cNvPr id="92170" name="Rectangle 28" descr="9"/>
          <p:cNvSpPr>
            <a:spLocks noChangeArrowheads="1"/>
          </p:cNvSpPr>
          <p:nvPr/>
        </p:nvSpPr>
        <p:spPr bwMode="auto">
          <a:xfrm>
            <a:off x="1104900" y="5457825"/>
            <a:ext cx="2325688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2</a:t>
            </a:r>
            <a:endParaRPr lang="en-US" sz="1600"/>
          </a:p>
        </p:txBody>
      </p:sp>
      <p:sp>
        <p:nvSpPr>
          <p:cNvPr id="92171" name="Rectangle 29" descr="10"/>
          <p:cNvSpPr>
            <a:spLocks noChangeArrowheads="1"/>
          </p:cNvSpPr>
          <p:nvPr/>
        </p:nvSpPr>
        <p:spPr bwMode="auto">
          <a:xfrm>
            <a:off x="3430588" y="5457825"/>
            <a:ext cx="2325687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4</a:t>
            </a:r>
            <a:endParaRPr lang="en-US" sz="1600"/>
          </a:p>
        </p:txBody>
      </p:sp>
      <p:sp>
        <p:nvSpPr>
          <p:cNvPr id="92172" name="Rectangle 30" descr="11"/>
          <p:cNvSpPr>
            <a:spLocks noChangeArrowheads="1"/>
          </p:cNvSpPr>
          <p:nvPr/>
        </p:nvSpPr>
        <p:spPr bwMode="auto">
          <a:xfrm>
            <a:off x="5756275" y="5457825"/>
            <a:ext cx="2325688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00, 01, 10, 11</a:t>
            </a:r>
            <a:endParaRPr lang="en-US" sz="1600"/>
          </a:p>
        </p:txBody>
      </p:sp>
      <p:sp>
        <p:nvSpPr>
          <p:cNvPr id="92173" name="Rectangle 31" descr="12"/>
          <p:cNvSpPr>
            <a:spLocks noChangeArrowheads="1"/>
          </p:cNvSpPr>
          <p:nvPr/>
        </p:nvSpPr>
        <p:spPr bwMode="auto">
          <a:xfrm>
            <a:off x="1104900" y="5792788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4</a:t>
            </a:r>
            <a:endParaRPr lang="en-US" sz="1600"/>
          </a:p>
        </p:txBody>
      </p:sp>
      <p:sp>
        <p:nvSpPr>
          <p:cNvPr id="92174" name="Rectangle 32" descr="13"/>
          <p:cNvSpPr>
            <a:spLocks noChangeArrowheads="1"/>
          </p:cNvSpPr>
          <p:nvPr/>
        </p:nvSpPr>
        <p:spPr bwMode="auto">
          <a:xfrm>
            <a:off x="3430588" y="5792788"/>
            <a:ext cx="2325687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16</a:t>
            </a:r>
            <a:endParaRPr lang="en-US" sz="1600"/>
          </a:p>
        </p:txBody>
      </p:sp>
      <p:sp>
        <p:nvSpPr>
          <p:cNvPr id="92175" name="Rectangle 33" descr="14"/>
          <p:cNvSpPr>
            <a:spLocks noChangeArrowheads="1"/>
          </p:cNvSpPr>
          <p:nvPr/>
        </p:nvSpPr>
        <p:spPr bwMode="auto">
          <a:xfrm>
            <a:off x="5756275" y="5792788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0000, 0101, 1111</a:t>
            </a:r>
            <a:endParaRPr lang="en-US" sz="1600"/>
          </a:p>
        </p:txBody>
      </p:sp>
      <p:sp>
        <p:nvSpPr>
          <p:cNvPr id="92176" name="Rectangle 54" descr="15"/>
          <p:cNvSpPr>
            <a:spLocks noChangeArrowheads="1"/>
          </p:cNvSpPr>
          <p:nvPr/>
        </p:nvSpPr>
        <p:spPr bwMode="auto">
          <a:xfrm>
            <a:off x="1104900" y="6127750"/>
            <a:ext cx="2325688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8</a:t>
            </a:r>
            <a:endParaRPr lang="en-US" sz="1600"/>
          </a:p>
        </p:txBody>
      </p:sp>
      <p:sp>
        <p:nvSpPr>
          <p:cNvPr id="92177" name="Rectangle 56" descr="16"/>
          <p:cNvSpPr>
            <a:spLocks noChangeArrowheads="1"/>
          </p:cNvSpPr>
          <p:nvPr/>
        </p:nvSpPr>
        <p:spPr bwMode="auto">
          <a:xfrm>
            <a:off x="3430588" y="6127750"/>
            <a:ext cx="2325687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256</a:t>
            </a:r>
            <a:endParaRPr lang="en-US" sz="1600"/>
          </a:p>
        </p:txBody>
      </p:sp>
      <p:sp>
        <p:nvSpPr>
          <p:cNvPr id="92178" name="Rectangle 58" descr="17"/>
          <p:cNvSpPr>
            <a:spLocks noChangeArrowheads="1"/>
          </p:cNvSpPr>
          <p:nvPr/>
        </p:nvSpPr>
        <p:spPr bwMode="auto">
          <a:xfrm>
            <a:off x="5756275" y="6127750"/>
            <a:ext cx="2325688" cy="334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00110011, 01010101</a:t>
            </a:r>
            <a:endParaRPr lang="en-US" sz="1600"/>
          </a:p>
        </p:txBody>
      </p:sp>
      <p:sp>
        <p:nvSpPr>
          <p:cNvPr id="92179" name="Rectangle 34" descr="18"/>
          <p:cNvSpPr>
            <a:spLocks noChangeArrowheads="1"/>
          </p:cNvSpPr>
          <p:nvPr/>
        </p:nvSpPr>
        <p:spPr bwMode="auto">
          <a:xfrm>
            <a:off x="1104900" y="6462713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16</a:t>
            </a:r>
            <a:endParaRPr lang="en-US" sz="1600"/>
          </a:p>
        </p:txBody>
      </p:sp>
      <p:sp>
        <p:nvSpPr>
          <p:cNvPr id="92180" name="Rectangle 35" descr="19"/>
          <p:cNvSpPr>
            <a:spLocks noChangeArrowheads="1"/>
          </p:cNvSpPr>
          <p:nvPr/>
        </p:nvSpPr>
        <p:spPr bwMode="auto">
          <a:xfrm>
            <a:off x="3430588" y="6462713"/>
            <a:ext cx="2325687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65,536</a:t>
            </a:r>
            <a:endParaRPr lang="en-US" sz="1600"/>
          </a:p>
        </p:txBody>
      </p:sp>
      <p:sp>
        <p:nvSpPr>
          <p:cNvPr id="92181" name="Rectangle 36" descr="20"/>
          <p:cNvSpPr>
            <a:spLocks noChangeArrowheads="1"/>
          </p:cNvSpPr>
          <p:nvPr/>
        </p:nvSpPr>
        <p:spPr bwMode="auto">
          <a:xfrm>
            <a:off x="5756275" y="6462713"/>
            <a:ext cx="2325688" cy="334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en-IE" sz="1600"/>
              <a:t>1010101010101010</a:t>
            </a:r>
            <a:endParaRPr lang="en-US" sz="1600"/>
          </a:p>
        </p:txBody>
      </p:sp>
      <p:sp>
        <p:nvSpPr>
          <p:cNvPr id="92182" name="Line 37"/>
          <p:cNvSpPr>
            <a:spLocks noChangeShapeType="1"/>
          </p:cNvSpPr>
          <p:nvPr/>
        </p:nvSpPr>
        <p:spPr bwMode="auto">
          <a:xfrm>
            <a:off x="1104900" y="4543425"/>
            <a:ext cx="69770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83" name="Line 39"/>
          <p:cNvSpPr>
            <a:spLocks noChangeShapeType="1"/>
          </p:cNvSpPr>
          <p:nvPr/>
        </p:nvSpPr>
        <p:spPr bwMode="auto">
          <a:xfrm>
            <a:off x="1104900" y="5457825"/>
            <a:ext cx="6977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84" name="Line 40"/>
          <p:cNvSpPr>
            <a:spLocks noChangeShapeType="1"/>
          </p:cNvSpPr>
          <p:nvPr/>
        </p:nvSpPr>
        <p:spPr bwMode="auto">
          <a:xfrm>
            <a:off x="1104900" y="5792788"/>
            <a:ext cx="6977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85" name="Line 41"/>
          <p:cNvSpPr>
            <a:spLocks noChangeShapeType="1"/>
          </p:cNvSpPr>
          <p:nvPr/>
        </p:nvSpPr>
        <p:spPr bwMode="auto">
          <a:xfrm>
            <a:off x="1104900" y="6127750"/>
            <a:ext cx="6977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86" name="Line 42"/>
          <p:cNvSpPr>
            <a:spLocks noChangeShapeType="1"/>
          </p:cNvSpPr>
          <p:nvPr/>
        </p:nvSpPr>
        <p:spPr bwMode="auto">
          <a:xfrm>
            <a:off x="1104900" y="6797675"/>
            <a:ext cx="69770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87" name="Line 43"/>
          <p:cNvSpPr>
            <a:spLocks noChangeShapeType="1"/>
          </p:cNvSpPr>
          <p:nvPr/>
        </p:nvSpPr>
        <p:spPr bwMode="auto">
          <a:xfrm>
            <a:off x="1104900" y="4543425"/>
            <a:ext cx="0" cy="22542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88" name="Line 44"/>
          <p:cNvSpPr>
            <a:spLocks noChangeShapeType="1"/>
          </p:cNvSpPr>
          <p:nvPr/>
        </p:nvSpPr>
        <p:spPr bwMode="auto">
          <a:xfrm>
            <a:off x="3430588" y="4543425"/>
            <a:ext cx="0" cy="2254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89" name="Line 45"/>
          <p:cNvSpPr>
            <a:spLocks noChangeShapeType="1"/>
          </p:cNvSpPr>
          <p:nvPr/>
        </p:nvSpPr>
        <p:spPr bwMode="auto">
          <a:xfrm>
            <a:off x="5756275" y="4543425"/>
            <a:ext cx="0" cy="2254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90" name="Line 46"/>
          <p:cNvSpPr>
            <a:spLocks noChangeShapeType="1"/>
          </p:cNvSpPr>
          <p:nvPr/>
        </p:nvSpPr>
        <p:spPr bwMode="auto">
          <a:xfrm>
            <a:off x="8081963" y="4543425"/>
            <a:ext cx="0" cy="225425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91" name="Line 55"/>
          <p:cNvSpPr>
            <a:spLocks noChangeShapeType="1"/>
          </p:cNvSpPr>
          <p:nvPr/>
        </p:nvSpPr>
        <p:spPr bwMode="auto">
          <a:xfrm>
            <a:off x="1104900" y="6462713"/>
            <a:ext cx="69770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2192" name="Line 38"/>
          <p:cNvSpPr>
            <a:spLocks noChangeShapeType="1"/>
          </p:cNvSpPr>
          <p:nvPr/>
        </p:nvSpPr>
        <p:spPr bwMode="auto">
          <a:xfrm>
            <a:off x="1104900" y="5122863"/>
            <a:ext cx="6977063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>
                <a:ea typeface="ＭＳ Ｐゴシック" pitchFamily="-110" charset="-128"/>
              </a:rPr>
              <a:t>Saturation &amp; Noise</a:t>
            </a:r>
          </a:p>
        </p:txBody>
      </p:sp>
      <p:pic>
        <p:nvPicPr>
          <p:cNvPr id="11264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2963" y="1492250"/>
            <a:ext cx="4914900" cy="518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2644" name="Group 1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112645" name="Picture 16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646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Resolution: How Much Is Enough?</a:t>
            </a:r>
            <a:endParaRPr lang="en-US" smtClean="0">
              <a:ea typeface="ＭＳ Ｐゴシック" pitchFamily="-110" charset="-128"/>
            </a:endParaRPr>
          </a:p>
        </p:txBody>
      </p:sp>
      <p:sp>
        <p:nvSpPr>
          <p:cNvPr id="1136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333500"/>
            <a:ext cx="8229600" cy="5297488"/>
          </a:xfrm>
        </p:spPr>
        <p:txBody>
          <a:bodyPr/>
          <a:lstStyle/>
          <a:p>
            <a:pPr marL="0" indent="0" eaLnBrk="1" hangingPunct="1"/>
            <a:r>
              <a:rPr lang="en-IE" smtClean="0">
                <a:ea typeface="ＭＳ Ｐゴシック" pitchFamily="-110" charset="-128"/>
              </a:rPr>
              <a:t>The big question with resolution is always </a:t>
            </a:r>
            <a:r>
              <a:rPr lang="en-IE" i="1" smtClean="0">
                <a:ea typeface="ＭＳ Ｐゴシック" pitchFamily="-110" charset="-128"/>
              </a:rPr>
              <a:t>how much is enough</a:t>
            </a:r>
            <a:r>
              <a:rPr lang="en-IE" smtClean="0">
                <a:ea typeface="ＭＳ Ｐゴシック" pitchFamily="-110" charset="-128"/>
              </a:rPr>
              <a:t>?</a:t>
            </a:r>
          </a:p>
          <a:p>
            <a:pPr lvl="1" eaLnBrk="1" hangingPunct="1"/>
            <a:r>
              <a:rPr lang="en-IE" smtClean="0">
                <a:ea typeface="ＭＳ Ｐゴシック" pitchFamily="-110" charset="-128"/>
              </a:rPr>
              <a:t>This all depends on what is in the image and what you would like to do with it</a:t>
            </a:r>
          </a:p>
          <a:p>
            <a:pPr lvl="1" eaLnBrk="1" hangingPunct="1"/>
            <a:r>
              <a:rPr lang="en-IE" smtClean="0">
                <a:ea typeface="ＭＳ Ｐゴシック" pitchFamily="-110" charset="-128"/>
              </a:rPr>
              <a:t>Key questions include</a:t>
            </a:r>
          </a:p>
          <a:p>
            <a:pPr lvl="2" eaLnBrk="1" hangingPunct="1"/>
            <a:r>
              <a:rPr lang="en-IE" smtClean="0">
                <a:ea typeface="ＭＳ Ｐゴシック" pitchFamily="-110" charset="-128"/>
              </a:rPr>
              <a:t>Does the image look aesthetically pleasing?</a:t>
            </a:r>
          </a:p>
          <a:p>
            <a:pPr lvl="2" eaLnBrk="1" hangingPunct="1"/>
            <a:r>
              <a:rPr lang="en-IE" smtClean="0">
                <a:ea typeface="ＭＳ Ｐゴシック" pitchFamily="-110" charset="-128"/>
              </a:rPr>
              <a:t>Can you see what you need to see within the image?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IE" sz="3600" dirty="0" smtClean="0">
                <a:ea typeface="ＭＳ Ｐゴシック" pitchFamily="-110" charset="-128"/>
              </a:rPr>
              <a:t>Resolution: How Much Is Enough? (cont…)</a:t>
            </a:r>
            <a:endParaRPr lang="en-US" sz="3600" dirty="0" smtClean="0">
              <a:ea typeface="ＭＳ Ｐゴシック" pitchFamily="-110" charset="-128"/>
            </a:endParaRPr>
          </a:p>
        </p:txBody>
      </p:sp>
      <p:sp>
        <p:nvSpPr>
          <p:cNvPr id="1157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4556125"/>
            <a:ext cx="8229600" cy="2063750"/>
          </a:xfrm>
        </p:spPr>
        <p:txBody>
          <a:bodyPr/>
          <a:lstStyle/>
          <a:p>
            <a:pPr marL="0" indent="0" eaLnBrk="1" hangingPunct="1"/>
            <a:r>
              <a:rPr lang="en-IE" smtClean="0">
                <a:ea typeface="ＭＳ Ｐゴシック" pitchFamily="-110" charset="-128"/>
              </a:rPr>
              <a:t>The picture on the right is fine for counting the number of cars, but not for reading the number plate</a:t>
            </a:r>
            <a:endParaRPr lang="en-US" smtClean="0">
              <a:ea typeface="ＭＳ Ｐゴシック" pitchFamily="-110" charset="-128"/>
            </a:endParaRPr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0" y="1814513"/>
            <a:ext cx="3206750" cy="24066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15717" name="Picture 5" descr="ca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0138" y="1811338"/>
            <a:ext cx="3228975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Intensity Level Resolution (cont…)</a:t>
            </a:r>
            <a:endParaRPr lang="en-US" smtClean="0">
              <a:ea typeface="ＭＳ Ｐゴシック" pitchFamily="-110" charset="-128"/>
            </a:endParaRPr>
          </a:p>
        </p:txBody>
      </p:sp>
      <p:grpSp>
        <p:nvGrpSpPr>
          <p:cNvPr id="117763" name="Group 1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117768" name="Picture 16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7769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17764" name="Picture 3"/>
          <p:cNvPicPr>
            <a:picLocks noChangeAspect="1" noChangeArrowheads="1"/>
          </p:cNvPicPr>
          <p:nvPr/>
        </p:nvPicPr>
        <p:blipFill>
          <a:blip r:embed="rId4" cstate="print"/>
          <a:srcRect b="24730"/>
          <a:stretch>
            <a:fillRect/>
          </a:stretch>
        </p:blipFill>
        <p:spPr bwMode="auto">
          <a:xfrm>
            <a:off x="284163" y="2244725"/>
            <a:ext cx="8831262" cy="295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765" name="Text Box 9"/>
          <p:cNvSpPr txBox="1">
            <a:spLocks noChangeArrowheads="1"/>
          </p:cNvSpPr>
          <p:nvPr/>
        </p:nvSpPr>
        <p:spPr bwMode="auto">
          <a:xfrm>
            <a:off x="1090613" y="5187950"/>
            <a:ext cx="126365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E"/>
              <a:t>Low Detail</a:t>
            </a:r>
            <a:endParaRPr lang="en-US"/>
          </a:p>
        </p:txBody>
      </p:sp>
      <p:sp>
        <p:nvSpPr>
          <p:cNvPr id="117766" name="Text Box 9"/>
          <p:cNvSpPr txBox="1">
            <a:spLocks noChangeArrowheads="1"/>
          </p:cNvSpPr>
          <p:nvPr/>
        </p:nvSpPr>
        <p:spPr bwMode="auto">
          <a:xfrm>
            <a:off x="3736975" y="5187950"/>
            <a:ext cx="1660525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/>
              <a:t>Medium Detail</a:t>
            </a:r>
            <a:endParaRPr lang="en-US"/>
          </a:p>
        </p:txBody>
      </p:sp>
      <p:sp>
        <p:nvSpPr>
          <p:cNvPr id="117767" name="Text Box 9"/>
          <p:cNvSpPr txBox="1">
            <a:spLocks noChangeArrowheads="1"/>
          </p:cNvSpPr>
          <p:nvPr/>
        </p:nvSpPr>
        <p:spPr bwMode="auto">
          <a:xfrm>
            <a:off x="7007225" y="5187950"/>
            <a:ext cx="131445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IE"/>
              <a:t>High Detail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Intensity Level Resolution (cont…)</a:t>
            </a:r>
            <a:endParaRPr lang="en-US" smtClean="0">
              <a:ea typeface="ＭＳ Ｐゴシック" pitchFamily="-110" charset="-128"/>
            </a:endParaRPr>
          </a:p>
        </p:txBody>
      </p:sp>
      <p:grpSp>
        <p:nvGrpSpPr>
          <p:cNvPr id="119811" name="Group 1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119813" name="Picture 16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9814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19812" name="Picture 3"/>
          <p:cNvPicPr>
            <a:picLocks noChangeAspect="1" noChangeArrowheads="1"/>
          </p:cNvPicPr>
          <p:nvPr/>
        </p:nvPicPr>
        <p:blipFill>
          <a:blip r:embed="rId4" cstate="print"/>
          <a:srcRect r="66786" b="24730"/>
          <a:stretch>
            <a:fillRect/>
          </a:stretch>
        </p:blipFill>
        <p:spPr bwMode="auto">
          <a:xfrm>
            <a:off x="1808163" y="1250950"/>
            <a:ext cx="5572125" cy="562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Intensity Level Resolution (cont…)</a:t>
            </a:r>
            <a:endParaRPr lang="en-US" smtClean="0">
              <a:ea typeface="ＭＳ Ｐゴシック" pitchFamily="-110" charset="-128"/>
            </a:endParaRPr>
          </a:p>
        </p:txBody>
      </p:sp>
      <p:grpSp>
        <p:nvGrpSpPr>
          <p:cNvPr id="121859" name="Group 1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121861" name="Picture 16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1862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1860" name="Picture 3"/>
          <p:cNvPicPr>
            <a:picLocks noChangeAspect="1" noChangeArrowheads="1"/>
          </p:cNvPicPr>
          <p:nvPr/>
        </p:nvPicPr>
        <p:blipFill>
          <a:blip r:embed="rId4" cstate="print"/>
          <a:srcRect l="33215" r="32887" b="24730"/>
          <a:stretch>
            <a:fillRect/>
          </a:stretch>
        </p:blipFill>
        <p:spPr bwMode="auto">
          <a:xfrm>
            <a:off x="1720850" y="1236663"/>
            <a:ext cx="5688013" cy="562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Intensity Level Resolution (cont…)</a:t>
            </a:r>
            <a:endParaRPr lang="en-US" smtClean="0">
              <a:ea typeface="ＭＳ Ｐゴシック" pitchFamily="-110" charset="-128"/>
            </a:endParaRPr>
          </a:p>
        </p:txBody>
      </p:sp>
      <p:grpSp>
        <p:nvGrpSpPr>
          <p:cNvPr id="123907" name="Group 15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123909" name="Picture 16" descr="book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910" name="Rectangle 17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23908" name="Picture 3"/>
          <p:cNvPicPr>
            <a:picLocks noChangeAspect="1" noChangeArrowheads="1"/>
          </p:cNvPicPr>
          <p:nvPr/>
        </p:nvPicPr>
        <p:blipFill>
          <a:blip r:embed="rId4" cstate="print"/>
          <a:srcRect l="66440" r="-507" b="24730"/>
          <a:stretch>
            <a:fillRect/>
          </a:stretch>
        </p:blipFill>
        <p:spPr bwMode="auto">
          <a:xfrm>
            <a:off x="1720850" y="1236663"/>
            <a:ext cx="5715000" cy="562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Summary</a:t>
            </a:r>
            <a:endParaRPr lang="en-US" smtClean="0">
              <a:ea typeface="ＭＳ Ｐゴシック" pitchFamily="-110" charset="-128"/>
            </a:endParaRPr>
          </a:p>
        </p:txBody>
      </p:sp>
      <p:sp>
        <p:nvSpPr>
          <p:cNvPr id="12595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 dirty="0" smtClean="0">
                <a:ea typeface="ＭＳ Ｐゴシック" pitchFamily="-110" charset="-128"/>
              </a:rPr>
              <a:t>We have looked at:</a:t>
            </a:r>
          </a:p>
          <a:p>
            <a:pPr lvl="1" eaLnBrk="1" hangingPunct="1"/>
            <a:r>
              <a:rPr lang="en-IE" dirty="0" smtClean="0">
                <a:ea typeface="ＭＳ Ｐゴシック" pitchFamily="-110" charset="-128"/>
              </a:rPr>
              <a:t>Human visual system</a:t>
            </a:r>
          </a:p>
          <a:p>
            <a:pPr lvl="1" eaLnBrk="1" hangingPunct="1"/>
            <a:r>
              <a:rPr lang="en-IE" dirty="0" smtClean="0">
                <a:ea typeface="ＭＳ Ｐゴシック" pitchFamily="-110" charset="-128"/>
              </a:rPr>
              <a:t>Light and the electromagnetic spectrum</a:t>
            </a:r>
          </a:p>
          <a:p>
            <a:pPr lvl="1" eaLnBrk="1" hangingPunct="1"/>
            <a:r>
              <a:rPr lang="en-IE" dirty="0" smtClean="0">
                <a:ea typeface="ＭＳ Ｐゴシック" pitchFamily="-110" charset="-128"/>
              </a:rPr>
              <a:t>Image representation</a:t>
            </a:r>
          </a:p>
          <a:p>
            <a:pPr lvl="1" eaLnBrk="1" hangingPunct="1"/>
            <a:r>
              <a:rPr lang="en-IE" dirty="0" smtClean="0">
                <a:ea typeface="ＭＳ Ｐゴシック" pitchFamily="-110" charset="-128"/>
              </a:rPr>
              <a:t>Image sensing and acquisition</a:t>
            </a:r>
          </a:p>
          <a:p>
            <a:pPr lvl="1" eaLnBrk="1" hangingPunct="1"/>
            <a:r>
              <a:rPr lang="en-IE" dirty="0" smtClean="0">
                <a:ea typeface="ＭＳ Ｐゴシック" pitchFamily="-110" charset="-128"/>
              </a:rPr>
              <a:t>Sampling, quantisation and resolution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Blind-Spot Experiment</a:t>
            </a:r>
            <a:endParaRPr lang="en-US" smtClean="0">
              <a:ea typeface="ＭＳ Ｐゴシック" pitchFamily="-110" charset="-128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 dirty="0" smtClean="0">
                <a:ea typeface="ＭＳ Ｐゴシック" pitchFamily="-110" charset="-128"/>
              </a:rPr>
              <a:t>Draw an image similar to that below on a piece of paper (the dot and cross are about 6 inches apart)</a:t>
            </a:r>
          </a:p>
          <a:p>
            <a:pPr marL="0" indent="0" eaLnBrk="1" hangingPunct="1"/>
            <a:endParaRPr lang="en-IE" dirty="0" smtClean="0">
              <a:ea typeface="ＭＳ Ｐゴシック" pitchFamily="-110" charset="-128"/>
            </a:endParaRPr>
          </a:p>
          <a:p>
            <a:pPr marL="0" indent="0" eaLnBrk="1" hangingPunct="1"/>
            <a:endParaRPr lang="en-IE" dirty="0" smtClean="0">
              <a:ea typeface="ＭＳ Ｐゴシック" pitchFamily="-110" charset="-128"/>
            </a:endParaRPr>
          </a:p>
          <a:p>
            <a:pPr marL="0" indent="0" eaLnBrk="1" hangingPunct="1"/>
            <a:r>
              <a:rPr lang="en-IE" dirty="0" smtClean="0">
                <a:ea typeface="ＭＳ Ｐゴシック" pitchFamily="-110" charset="-128"/>
              </a:rPr>
              <a:t>Close your right eye and focus on the cross with your left eye</a:t>
            </a:r>
          </a:p>
          <a:p>
            <a:pPr marL="0" indent="0" eaLnBrk="1" hangingPunct="1"/>
            <a:r>
              <a:rPr lang="en-IE" dirty="0" smtClean="0">
                <a:ea typeface="ＭＳ Ｐゴシック" pitchFamily="-110" charset="-128"/>
              </a:rPr>
              <a:t>Hold the image about 20 inches away from your face and move it slowly towards you</a:t>
            </a:r>
          </a:p>
          <a:p>
            <a:pPr marL="0" indent="0" eaLnBrk="1" hangingPunct="1"/>
            <a:r>
              <a:rPr lang="en-IE" dirty="0" smtClean="0">
                <a:ea typeface="ＭＳ Ｐゴシック" pitchFamily="-110" charset="-128"/>
              </a:rPr>
              <a:t>The dot should disappear!</a:t>
            </a:r>
            <a:endParaRPr lang="en-US" dirty="0" smtClean="0">
              <a:ea typeface="ＭＳ Ｐゴシック" pitchFamily="-110" charset="-128"/>
            </a:endParaRPr>
          </a:p>
        </p:txBody>
      </p:sp>
      <p:pic>
        <p:nvPicPr>
          <p:cNvPr id="23556" name="Picture 5" descr="o                                  +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6308" y="2528112"/>
            <a:ext cx="5899150" cy="741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097" y="251247"/>
            <a:ext cx="7696200" cy="85344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Baskerville Old Face" pitchFamily="18" charset="0"/>
              </a:rPr>
              <a:t>Basic Relationships Between Pixels</a:t>
            </a:r>
            <a:endParaRPr lang="en-US" sz="2800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>
                <a:latin typeface="Baskerville Old Face" pitchFamily="18" charset="0"/>
              </a:rPr>
              <a:t>Neighborhood</a:t>
            </a:r>
          </a:p>
          <a:p>
            <a:endParaRPr lang="en-US" sz="2800" dirty="0" smtClean="0">
              <a:latin typeface="Baskerville Old Face" pitchFamily="18" charset="0"/>
            </a:endParaRPr>
          </a:p>
          <a:p>
            <a:r>
              <a:rPr lang="en-US" sz="2800" dirty="0" smtClean="0">
                <a:latin typeface="Baskerville Old Face" pitchFamily="18" charset="0"/>
              </a:rPr>
              <a:t>Adjacency</a:t>
            </a:r>
          </a:p>
          <a:p>
            <a:endParaRPr lang="en-US" sz="2800" dirty="0" smtClean="0">
              <a:latin typeface="Baskerville Old Face" pitchFamily="18" charset="0"/>
            </a:endParaRPr>
          </a:p>
          <a:p>
            <a:r>
              <a:rPr lang="en-US" sz="2800" dirty="0" smtClean="0">
                <a:latin typeface="Baskerville Old Face" pitchFamily="18" charset="0"/>
              </a:rPr>
              <a:t>Connectivity</a:t>
            </a:r>
          </a:p>
          <a:p>
            <a:endParaRPr lang="en-US" sz="2800" dirty="0" smtClean="0">
              <a:latin typeface="Baskerville Old Face" pitchFamily="18" charset="0"/>
            </a:endParaRPr>
          </a:p>
          <a:p>
            <a:r>
              <a:rPr lang="en-US" sz="2800" dirty="0" smtClean="0">
                <a:latin typeface="Baskerville Old Face" pitchFamily="18" charset="0"/>
              </a:rPr>
              <a:t>Paths</a:t>
            </a:r>
          </a:p>
          <a:p>
            <a:endParaRPr lang="en-US" sz="2800" dirty="0" smtClean="0">
              <a:latin typeface="Baskerville Old Face" pitchFamily="18" charset="0"/>
            </a:endParaRPr>
          </a:p>
          <a:p>
            <a:r>
              <a:rPr lang="en-US" sz="2800" dirty="0" smtClean="0">
                <a:latin typeface="Baskerville Old Face" pitchFamily="18" charset="0"/>
              </a:rPr>
              <a:t>Regions and boundaries</a:t>
            </a:r>
            <a:endParaRPr lang="en-US" dirty="0">
              <a:latin typeface="Baskerville Old Face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467600" cy="67056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latin typeface="Baskerville Old Face" pitchFamily="18" charset="0"/>
              </a:rPr>
              <a:t>Basic Relationships Between Pixels</a:t>
            </a:r>
            <a:endParaRPr lang="en-US" sz="2800" dirty="0">
              <a:latin typeface="Baskerville Old Face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b="1" dirty="0" smtClean="0">
                <a:latin typeface="Baskerville Old Face" pitchFamily="18" charset="0"/>
              </a:rPr>
              <a:t>Neighbors </a:t>
            </a:r>
            <a:r>
              <a:rPr lang="en-US" sz="2800" dirty="0" smtClean="0">
                <a:latin typeface="Baskerville Old Face" pitchFamily="18" charset="0"/>
              </a:rPr>
              <a:t>of a pixel p at coordinates (</a:t>
            </a:r>
            <a:r>
              <a:rPr lang="en-US" sz="2800" dirty="0" err="1" smtClean="0">
                <a:latin typeface="Baskerville Old Face" pitchFamily="18" charset="0"/>
              </a:rPr>
              <a:t>x,y</a:t>
            </a:r>
            <a:r>
              <a:rPr lang="en-US" sz="2800" dirty="0" smtClean="0">
                <a:latin typeface="Baskerville Old Face" pitchFamily="18" charset="0"/>
              </a:rPr>
              <a:t>) 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endParaRPr lang="en-US" sz="2800" dirty="0" smtClean="0">
              <a:latin typeface="Baskerville Old Face" pitchFamily="18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800" dirty="0" smtClean="0">
                <a:latin typeface="Baskerville Old Face" pitchFamily="18" charset="0"/>
              </a:rPr>
              <a:t> </a:t>
            </a:r>
            <a:r>
              <a:rPr lang="en-US" sz="2800" b="1" dirty="0" smtClean="0">
                <a:latin typeface="Baskerville Old Face" pitchFamily="18" charset="0"/>
              </a:rPr>
              <a:t>4-neighbors of p</a:t>
            </a:r>
            <a:r>
              <a:rPr lang="en-US" sz="2800" dirty="0" smtClean="0">
                <a:latin typeface="Baskerville Old Face" pitchFamily="18" charset="0"/>
              </a:rPr>
              <a:t>, denoted by </a:t>
            </a:r>
            <a:r>
              <a:rPr lang="en-US" sz="2800" b="1" dirty="0" smtClean="0">
                <a:latin typeface="Baskerville Old Face" pitchFamily="18" charset="0"/>
              </a:rPr>
              <a:t>N</a:t>
            </a:r>
            <a:r>
              <a:rPr lang="en-US" sz="2800" b="1" baseline="-25000" dirty="0" smtClean="0">
                <a:latin typeface="Baskerville Old Face" pitchFamily="18" charset="0"/>
              </a:rPr>
              <a:t>4</a:t>
            </a:r>
            <a:r>
              <a:rPr lang="en-US" sz="2800" b="1" dirty="0" smtClean="0">
                <a:latin typeface="Baskerville Old Face" pitchFamily="18" charset="0"/>
              </a:rPr>
              <a:t>(p)</a:t>
            </a:r>
            <a:r>
              <a:rPr lang="en-US" sz="2800" dirty="0" smtClean="0">
                <a:latin typeface="Baskerville Old Face" pitchFamily="18" charset="0"/>
              </a:rPr>
              <a:t>: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sz="2800" dirty="0" smtClean="0">
                <a:latin typeface="Baskerville Old Face" pitchFamily="18" charset="0"/>
              </a:rPr>
              <a:t>    (x-1, y), (x+1, y), (x,y-1), and (x, y+1).</a:t>
            </a:r>
          </a:p>
          <a:p>
            <a:pPr>
              <a:lnSpc>
                <a:spcPct val="80000"/>
              </a:lnSpc>
            </a:pPr>
            <a:endParaRPr lang="en-US" sz="2800" i="1" dirty="0" smtClean="0">
              <a:latin typeface="Baskerville Old Face" pitchFamily="18" charset="0"/>
              <a:cs typeface="Tahoma" pitchFamily="34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800" b="1" dirty="0" smtClean="0">
                <a:latin typeface="Baskerville Old Face" pitchFamily="18" charset="0"/>
              </a:rPr>
              <a:t> 4 diagonal neighbors of p</a:t>
            </a:r>
            <a:r>
              <a:rPr lang="en-US" sz="2800" dirty="0" smtClean="0">
                <a:latin typeface="Baskerville Old Face" pitchFamily="18" charset="0"/>
              </a:rPr>
              <a:t>, denoted by </a:t>
            </a:r>
            <a:r>
              <a:rPr lang="en-US" sz="2800" b="1" dirty="0" smtClean="0">
                <a:latin typeface="Baskerville Old Face" pitchFamily="18" charset="0"/>
              </a:rPr>
              <a:t>N</a:t>
            </a:r>
            <a:r>
              <a:rPr lang="en-US" sz="2800" b="1" baseline="-25000" dirty="0" smtClean="0">
                <a:latin typeface="Baskerville Old Face" pitchFamily="18" charset="0"/>
              </a:rPr>
              <a:t>D</a:t>
            </a:r>
            <a:r>
              <a:rPr lang="en-US" sz="2800" b="1" dirty="0" smtClean="0">
                <a:latin typeface="Baskerville Old Face" pitchFamily="18" charset="0"/>
              </a:rPr>
              <a:t>(p)</a:t>
            </a:r>
            <a:r>
              <a:rPr lang="en-US" sz="2800" dirty="0" smtClean="0">
                <a:latin typeface="Baskerville Old Face" pitchFamily="18" charset="0"/>
              </a:rPr>
              <a:t>: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sz="2800" dirty="0" smtClean="0">
                <a:latin typeface="Baskerville Old Face" pitchFamily="18" charset="0"/>
              </a:rPr>
              <a:t>    (x-1, y-1), (x+1, y+1), (x+1,y-1), and (x-1, y+1).</a:t>
            </a:r>
          </a:p>
          <a:p>
            <a:pPr>
              <a:lnSpc>
                <a:spcPct val="80000"/>
              </a:lnSpc>
            </a:pPr>
            <a:endParaRPr lang="en-US" sz="2800" i="1" dirty="0" smtClean="0">
              <a:latin typeface="Baskerville Old Face" pitchFamily="18" charset="0"/>
              <a:cs typeface="Tahoma" pitchFamily="34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800" b="1" dirty="0" smtClean="0">
                <a:latin typeface="Baskerville Old Face" pitchFamily="18" charset="0"/>
                <a:cs typeface="Tahoma" pitchFamily="34" charset="0"/>
              </a:rPr>
              <a:t> 8 neighbors of p</a:t>
            </a:r>
            <a:r>
              <a:rPr lang="en-US" sz="2800" dirty="0" smtClean="0">
                <a:latin typeface="Baskerville Old Face" pitchFamily="18" charset="0"/>
                <a:cs typeface="Tahoma" pitchFamily="34" charset="0"/>
              </a:rPr>
              <a:t>, denoted </a:t>
            </a:r>
            <a:r>
              <a:rPr lang="en-US" sz="2800" b="1" dirty="0" smtClean="0">
                <a:latin typeface="Baskerville Old Face" pitchFamily="18" charset="0"/>
                <a:cs typeface="Tahoma" pitchFamily="34" charset="0"/>
              </a:rPr>
              <a:t>N</a:t>
            </a:r>
            <a:r>
              <a:rPr lang="en-US" sz="2800" b="1" baseline="-25000" dirty="0" smtClean="0">
                <a:latin typeface="Baskerville Old Face" pitchFamily="18" charset="0"/>
                <a:cs typeface="Tahoma" pitchFamily="34" charset="0"/>
              </a:rPr>
              <a:t>8</a:t>
            </a:r>
            <a:r>
              <a:rPr lang="en-US" sz="2800" b="1" dirty="0" smtClean="0">
                <a:latin typeface="Baskerville Old Face" pitchFamily="18" charset="0"/>
                <a:cs typeface="Tahoma" pitchFamily="34" charset="0"/>
              </a:rPr>
              <a:t>(p)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800" dirty="0" smtClean="0">
                <a:latin typeface="Baskerville Old Face" pitchFamily="18" charset="0"/>
                <a:cs typeface="Tahoma" pitchFamily="34" charset="0"/>
              </a:rPr>
              <a:t>     N</a:t>
            </a:r>
            <a:r>
              <a:rPr lang="en-US" sz="2800" baseline="-25000" dirty="0" smtClean="0">
                <a:latin typeface="Baskerville Old Face" pitchFamily="18" charset="0"/>
                <a:cs typeface="Tahoma" pitchFamily="34" charset="0"/>
              </a:rPr>
              <a:t>8</a:t>
            </a:r>
            <a:r>
              <a:rPr lang="en-US" sz="2800" dirty="0" smtClean="0">
                <a:latin typeface="Baskerville Old Face" pitchFamily="18" charset="0"/>
                <a:cs typeface="Tahoma" pitchFamily="34" charset="0"/>
              </a:rPr>
              <a:t>(p) = </a:t>
            </a:r>
            <a:r>
              <a:rPr lang="en-US" sz="2800" dirty="0" smtClean="0">
                <a:latin typeface="Baskerville Old Face" pitchFamily="18" charset="0"/>
              </a:rPr>
              <a:t>N</a:t>
            </a:r>
            <a:r>
              <a:rPr lang="en-US" sz="2800" baseline="-25000" dirty="0" smtClean="0">
                <a:latin typeface="Baskerville Old Face" pitchFamily="18" charset="0"/>
              </a:rPr>
              <a:t>4</a:t>
            </a:r>
            <a:r>
              <a:rPr lang="en-US" sz="2800" dirty="0" smtClean="0">
                <a:latin typeface="Baskerville Old Face" pitchFamily="18" charset="0"/>
              </a:rPr>
              <a:t>(p) </a:t>
            </a:r>
            <a:r>
              <a:rPr lang="en-US" sz="2800" dirty="0" smtClean="0">
                <a:latin typeface="Baskerville Old Face" pitchFamily="18" charset="0"/>
                <a:cs typeface="Tahoma" pitchFamily="34" charset="0"/>
              </a:rPr>
              <a:t>U </a:t>
            </a:r>
            <a:r>
              <a:rPr lang="en-US" sz="2800" dirty="0" smtClean="0">
                <a:latin typeface="Baskerville Old Face" pitchFamily="18" charset="0"/>
              </a:rPr>
              <a:t>N</a:t>
            </a:r>
            <a:r>
              <a:rPr lang="en-US" sz="2800" baseline="-25000" dirty="0" smtClean="0">
                <a:latin typeface="Baskerville Old Face" pitchFamily="18" charset="0"/>
              </a:rPr>
              <a:t>D</a:t>
            </a:r>
            <a:r>
              <a:rPr lang="en-US" sz="2800" dirty="0" smtClean="0">
                <a:latin typeface="Baskerville Old Face" pitchFamily="18" charset="0"/>
              </a:rPr>
              <a:t>(p)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7239000" cy="4846320"/>
          </a:xfrm>
        </p:spPr>
        <p:txBody>
          <a:bodyPr>
            <a:normAutofit fontScale="92500" lnSpcReduction="10000"/>
          </a:bodyPr>
          <a:lstStyle/>
          <a:p>
            <a:r>
              <a:rPr lang="en-US" sz="3200" b="1" dirty="0" smtClean="0">
                <a:latin typeface="Baskerville Old Face" pitchFamily="18" charset="0"/>
              </a:rPr>
              <a:t>Adjacency</a:t>
            </a:r>
          </a:p>
          <a:p>
            <a:pPr>
              <a:buFont typeface="Arial" charset="0"/>
              <a:buNone/>
            </a:pPr>
            <a:r>
              <a:rPr lang="en-US" sz="3200" dirty="0" smtClean="0">
                <a:latin typeface="Baskerville Old Face" pitchFamily="18" charset="0"/>
              </a:rPr>
              <a:t>    Let V be the set of intensity values </a:t>
            </a:r>
          </a:p>
          <a:p>
            <a:pPr>
              <a:buFont typeface="Arial" charset="0"/>
              <a:buNone/>
            </a:pPr>
            <a:endParaRPr lang="en-US" sz="3200" dirty="0" smtClean="0">
              <a:latin typeface="Baskerville Old Face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3200" b="1" dirty="0" smtClean="0">
                <a:latin typeface="Baskerville Old Face" pitchFamily="18" charset="0"/>
              </a:rPr>
              <a:t>m-adjacency</a:t>
            </a:r>
            <a:r>
              <a:rPr lang="en-US" sz="3200" dirty="0" smtClean="0">
                <a:latin typeface="Baskerville Old Face" pitchFamily="18" charset="0"/>
              </a:rPr>
              <a:t>: Two pixels p and q with values from V are m-adjacent if</a:t>
            </a:r>
          </a:p>
          <a:p>
            <a:pPr>
              <a:buFont typeface="Wingdings" pitchFamily="2" charset="2"/>
              <a:buNone/>
            </a:pPr>
            <a:r>
              <a:rPr lang="en-US" sz="2800" dirty="0" smtClean="0">
                <a:latin typeface="Baskerville Old Face" pitchFamily="18" charset="0"/>
              </a:rPr>
              <a:t>    </a:t>
            </a:r>
          </a:p>
          <a:p>
            <a:pPr>
              <a:buFont typeface="Wingdings" pitchFamily="2" charset="2"/>
              <a:buNone/>
            </a:pPr>
            <a:r>
              <a:rPr lang="en-US" sz="2800" dirty="0" smtClean="0">
                <a:latin typeface="Baskerville Old Face" pitchFamily="18" charset="0"/>
              </a:rPr>
              <a:t>    (</a:t>
            </a:r>
            <a:r>
              <a:rPr lang="en-US" sz="2800" dirty="0" err="1" smtClean="0">
                <a:latin typeface="Baskerville Old Face" pitchFamily="18" charset="0"/>
              </a:rPr>
              <a:t>i</a:t>
            </a:r>
            <a:r>
              <a:rPr lang="en-US" sz="2800" dirty="0" smtClean="0">
                <a:latin typeface="Baskerville Old Face" pitchFamily="18" charset="0"/>
              </a:rPr>
              <a:t>) q is in the set N</a:t>
            </a:r>
            <a:r>
              <a:rPr lang="en-US" sz="2800" baseline="-25000" dirty="0" smtClean="0">
                <a:latin typeface="Baskerville Old Face" pitchFamily="18" charset="0"/>
              </a:rPr>
              <a:t>4</a:t>
            </a:r>
            <a:r>
              <a:rPr lang="en-US" sz="2800" dirty="0" smtClean="0">
                <a:latin typeface="Baskerville Old Face" pitchFamily="18" charset="0"/>
              </a:rPr>
              <a:t>(p), or</a:t>
            </a:r>
          </a:p>
          <a:p>
            <a:pPr>
              <a:buFont typeface="Wingdings" pitchFamily="2" charset="2"/>
              <a:buNone/>
            </a:pPr>
            <a:endParaRPr lang="en-US" sz="2800" dirty="0" smtClean="0">
              <a:latin typeface="Baskerville Old Face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sz="2800" dirty="0" smtClean="0">
                <a:latin typeface="Baskerville Old Face" pitchFamily="18" charset="0"/>
              </a:rPr>
              <a:t>    (ii) q is in the set N</a:t>
            </a:r>
            <a:r>
              <a:rPr lang="en-US" sz="2800" baseline="-25000" dirty="0" smtClean="0">
                <a:latin typeface="Baskerville Old Face" pitchFamily="18" charset="0"/>
              </a:rPr>
              <a:t>D</a:t>
            </a:r>
            <a:r>
              <a:rPr lang="en-US" sz="2800" dirty="0" smtClean="0">
                <a:latin typeface="Baskerville Old Face" pitchFamily="18" charset="0"/>
              </a:rPr>
              <a:t>(p) and the set N</a:t>
            </a:r>
            <a:r>
              <a:rPr lang="en-US" sz="2800" baseline="-25000" dirty="0" smtClean="0">
                <a:latin typeface="Baskerville Old Face" pitchFamily="18" charset="0"/>
              </a:rPr>
              <a:t>4</a:t>
            </a:r>
            <a:r>
              <a:rPr lang="en-US" sz="2800" dirty="0" smtClean="0">
                <a:latin typeface="Baskerville Old Face" pitchFamily="18" charset="0"/>
              </a:rPr>
              <a:t>(p) </a:t>
            </a:r>
            <a:r>
              <a:rPr lang="en-US" sz="2800" dirty="0" smtClean="0">
                <a:latin typeface="Baskerville Old Face" pitchFamily="18" charset="0"/>
                <a:cs typeface="Times New Roman" pitchFamily="18" charset="0"/>
              </a:rPr>
              <a:t>∩</a:t>
            </a:r>
            <a:r>
              <a:rPr lang="en-US" sz="2800" dirty="0" smtClean="0">
                <a:latin typeface="Baskerville Old Face" pitchFamily="18" charset="0"/>
              </a:rPr>
              <a:t> N</a:t>
            </a:r>
            <a:r>
              <a:rPr lang="en-US" sz="2800" baseline="-25000" dirty="0" smtClean="0">
                <a:latin typeface="Baskerville Old Face" pitchFamily="18" charset="0"/>
              </a:rPr>
              <a:t>4</a:t>
            </a:r>
            <a:r>
              <a:rPr lang="en-US" sz="2800" dirty="0" smtClean="0">
                <a:latin typeface="Baskerville Old Face" pitchFamily="18" charset="0"/>
              </a:rPr>
              <a:t>(p) has no pixels whose values are from V.</a:t>
            </a:r>
          </a:p>
          <a:p>
            <a:endParaRPr lang="en-US" dirty="0">
              <a:latin typeface="Baskerville Old Face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7239000" cy="57912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400" b="1" dirty="0" smtClean="0">
                <a:latin typeface="Baskerville Old Face" pitchFamily="18" charset="0"/>
              </a:rPr>
              <a:t>Path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400" dirty="0" smtClean="0">
                <a:latin typeface="Baskerville Old Face" pitchFamily="18" charset="0"/>
              </a:rPr>
              <a:t>(digital) path (or curve) from pixel p with coordinates (x</a:t>
            </a:r>
            <a:r>
              <a:rPr lang="en-US" sz="2400" baseline="-25000" dirty="0" smtClean="0">
                <a:latin typeface="Baskerville Old Face" pitchFamily="18" charset="0"/>
              </a:rPr>
              <a:t>0</a:t>
            </a:r>
            <a:r>
              <a:rPr lang="en-US" sz="2400" dirty="0" smtClean="0">
                <a:latin typeface="Baskerville Old Face" pitchFamily="18" charset="0"/>
              </a:rPr>
              <a:t>, y</a:t>
            </a:r>
            <a:r>
              <a:rPr lang="en-US" sz="2400" baseline="-25000" dirty="0" smtClean="0">
                <a:latin typeface="Baskerville Old Face" pitchFamily="18" charset="0"/>
              </a:rPr>
              <a:t>0</a:t>
            </a:r>
            <a:r>
              <a:rPr lang="en-US" sz="2400" dirty="0" smtClean="0">
                <a:latin typeface="Baskerville Old Face" pitchFamily="18" charset="0"/>
              </a:rPr>
              <a:t>) to pixel q with coordinates (</a:t>
            </a:r>
            <a:r>
              <a:rPr lang="en-US" sz="2400" dirty="0" err="1" smtClean="0">
                <a:latin typeface="Baskerville Old Face" pitchFamily="18" charset="0"/>
              </a:rPr>
              <a:t>x</a:t>
            </a:r>
            <a:r>
              <a:rPr lang="en-US" sz="2400" baseline="-25000" dirty="0" err="1" smtClean="0">
                <a:latin typeface="Baskerville Old Face" pitchFamily="18" charset="0"/>
              </a:rPr>
              <a:t>n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dirty="0" err="1" smtClean="0">
                <a:latin typeface="Baskerville Old Face" pitchFamily="18" charset="0"/>
              </a:rPr>
              <a:t>y</a:t>
            </a:r>
            <a:r>
              <a:rPr lang="en-US" sz="2400" baseline="-25000" dirty="0" err="1" smtClean="0">
                <a:latin typeface="Baskerville Old Face" pitchFamily="18" charset="0"/>
              </a:rPr>
              <a:t>n</a:t>
            </a:r>
            <a:r>
              <a:rPr lang="en-US" sz="2400" dirty="0" smtClean="0">
                <a:latin typeface="Baskerville Old Face" pitchFamily="18" charset="0"/>
              </a:rPr>
              <a:t>) is a sequence of distinct pixels with coordinates A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>
                <a:latin typeface="Baskerville Old Face" pitchFamily="18" charset="0"/>
              </a:rPr>
              <a:t>     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>
                <a:latin typeface="Baskerville Old Face" pitchFamily="18" charset="0"/>
              </a:rPr>
              <a:t>          (x</a:t>
            </a:r>
            <a:r>
              <a:rPr lang="en-US" sz="2400" baseline="-25000" dirty="0" smtClean="0">
                <a:latin typeface="Baskerville Old Face" pitchFamily="18" charset="0"/>
              </a:rPr>
              <a:t>0</a:t>
            </a:r>
            <a:r>
              <a:rPr lang="en-US" sz="2400" dirty="0" smtClean="0">
                <a:latin typeface="Baskerville Old Face" pitchFamily="18" charset="0"/>
              </a:rPr>
              <a:t>, y</a:t>
            </a:r>
            <a:r>
              <a:rPr lang="en-US" sz="2400" baseline="-25000" dirty="0" smtClean="0">
                <a:latin typeface="Baskerville Old Face" pitchFamily="18" charset="0"/>
              </a:rPr>
              <a:t>0</a:t>
            </a:r>
            <a:r>
              <a:rPr lang="en-US" sz="2400" dirty="0" smtClean="0">
                <a:latin typeface="Baskerville Old Face" pitchFamily="18" charset="0"/>
              </a:rPr>
              <a:t>), (x</a:t>
            </a:r>
            <a:r>
              <a:rPr lang="en-US" sz="2400" baseline="-25000" dirty="0" smtClean="0">
                <a:latin typeface="Baskerville Old Face" pitchFamily="18" charset="0"/>
              </a:rPr>
              <a:t>1</a:t>
            </a:r>
            <a:r>
              <a:rPr lang="en-US" sz="2400" dirty="0" smtClean="0">
                <a:latin typeface="Baskerville Old Face" pitchFamily="18" charset="0"/>
              </a:rPr>
              <a:t>, y</a:t>
            </a:r>
            <a:r>
              <a:rPr lang="en-US" sz="2400" baseline="-25000" dirty="0" smtClean="0">
                <a:latin typeface="Baskerville Old Face" pitchFamily="18" charset="0"/>
              </a:rPr>
              <a:t>1</a:t>
            </a:r>
            <a:r>
              <a:rPr lang="en-US" sz="2400" dirty="0" smtClean="0">
                <a:latin typeface="Baskerville Old Face" pitchFamily="18" charset="0"/>
              </a:rPr>
              <a:t>), …, (</a:t>
            </a:r>
            <a:r>
              <a:rPr lang="en-US" sz="2400" dirty="0" err="1" smtClean="0">
                <a:latin typeface="Baskerville Old Face" pitchFamily="18" charset="0"/>
              </a:rPr>
              <a:t>x</a:t>
            </a:r>
            <a:r>
              <a:rPr lang="en-US" sz="2400" baseline="-25000" dirty="0" err="1" smtClean="0">
                <a:latin typeface="Baskerville Old Face" pitchFamily="18" charset="0"/>
              </a:rPr>
              <a:t>n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dirty="0" err="1" smtClean="0">
                <a:latin typeface="Baskerville Old Face" pitchFamily="18" charset="0"/>
              </a:rPr>
              <a:t>y</a:t>
            </a:r>
            <a:r>
              <a:rPr lang="en-US" sz="2400" baseline="-25000" dirty="0" err="1" smtClean="0">
                <a:latin typeface="Baskerville Old Face" pitchFamily="18" charset="0"/>
              </a:rPr>
              <a:t>n</a:t>
            </a:r>
            <a:r>
              <a:rPr lang="en-US" sz="2400" dirty="0" smtClean="0">
                <a:latin typeface="Baskerville Old Face" pitchFamily="18" charset="0"/>
              </a:rPr>
              <a:t>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400" dirty="0" smtClean="0">
              <a:latin typeface="Baskerville Old Face" pitchFamily="18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 smtClean="0">
                <a:latin typeface="Baskerville Old Face" pitchFamily="18" charset="0"/>
              </a:rPr>
              <a:t>    Where (x</a:t>
            </a:r>
            <a:r>
              <a:rPr lang="en-US" sz="2400" baseline="-25000" dirty="0" smtClean="0">
                <a:latin typeface="Baskerville Old Face" pitchFamily="18" charset="0"/>
              </a:rPr>
              <a:t>i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dirty="0" err="1" smtClean="0">
                <a:latin typeface="Baskerville Old Face" pitchFamily="18" charset="0"/>
              </a:rPr>
              <a:t>y</a:t>
            </a:r>
            <a:r>
              <a:rPr lang="en-US" sz="2400" baseline="-25000" dirty="0" err="1" smtClean="0">
                <a:latin typeface="Baskerville Old Face" pitchFamily="18" charset="0"/>
              </a:rPr>
              <a:t>i</a:t>
            </a:r>
            <a:r>
              <a:rPr lang="en-US" sz="2400" dirty="0" smtClean="0">
                <a:latin typeface="Baskerville Old Face" pitchFamily="18" charset="0"/>
              </a:rPr>
              <a:t>) and (x</a:t>
            </a:r>
            <a:r>
              <a:rPr lang="en-US" sz="2400" baseline="-25000" dirty="0" smtClean="0">
                <a:latin typeface="Baskerville Old Face" pitchFamily="18" charset="0"/>
              </a:rPr>
              <a:t>i-1</a:t>
            </a:r>
            <a:r>
              <a:rPr lang="en-US" sz="2400" dirty="0" smtClean="0">
                <a:latin typeface="Baskerville Old Face" pitchFamily="18" charset="0"/>
              </a:rPr>
              <a:t>, y</a:t>
            </a:r>
            <a:r>
              <a:rPr lang="en-US" sz="2400" baseline="-25000" dirty="0" smtClean="0">
                <a:latin typeface="Baskerville Old Face" pitchFamily="18" charset="0"/>
              </a:rPr>
              <a:t>i-1</a:t>
            </a:r>
            <a:r>
              <a:rPr lang="en-US" sz="2400" dirty="0" smtClean="0">
                <a:latin typeface="Baskerville Old Face" pitchFamily="18" charset="0"/>
              </a:rPr>
              <a:t>) are adjacent for 1 </a:t>
            </a:r>
            <a:r>
              <a:rPr lang="en-US" sz="2400" dirty="0" smtClean="0">
                <a:latin typeface="Baskerville Old Face" pitchFamily="18" charset="0"/>
                <a:cs typeface="Tahoma" pitchFamily="34" charset="0"/>
              </a:rPr>
              <a:t>≤ </a:t>
            </a:r>
            <a:r>
              <a:rPr lang="en-US" sz="2400" dirty="0" err="1" smtClean="0">
                <a:latin typeface="Baskerville Old Face" pitchFamily="18" charset="0"/>
                <a:cs typeface="Tahoma" pitchFamily="34" charset="0"/>
              </a:rPr>
              <a:t>i</a:t>
            </a:r>
            <a:r>
              <a:rPr lang="en-US" sz="2400" dirty="0" smtClean="0">
                <a:latin typeface="Baskerville Old Face" pitchFamily="18" charset="0"/>
                <a:cs typeface="Tahoma" pitchFamily="34" charset="0"/>
              </a:rPr>
              <a:t> ≤ n.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400" dirty="0" smtClean="0">
              <a:latin typeface="Baskerville Old Face" pitchFamily="18" charset="0"/>
              <a:cs typeface="Tahoma" pitchFamily="34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400" dirty="0" smtClean="0">
                <a:latin typeface="Baskerville Old Face" pitchFamily="18" charset="0"/>
              </a:rPr>
              <a:t>Here </a:t>
            </a:r>
            <a:r>
              <a:rPr lang="en-US" sz="2400" i="1" dirty="0" smtClean="0">
                <a:latin typeface="Baskerville Old Face" pitchFamily="18" charset="0"/>
              </a:rPr>
              <a:t>n </a:t>
            </a:r>
            <a:r>
              <a:rPr lang="en-US" sz="2400" dirty="0" smtClean="0">
                <a:latin typeface="Baskerville Old Face" pitchFamily="18" charset="0"/>
              </a:rPr>
              <a:t>is the </a:t>
            </a:r>
            <a:r>
              <a:rPr lang="en-US" sz="2400" i="1" dirty="0" smtClean="0">
                <a:latin typeface="Baskerville Old Face" pitchFamily="18" charset="0"/>
              </a:rPr>
              <a:t>length </a:t>
            </a:r>
            <a:r>
              <a:rPr lang="en-US" sz="2400" dirty="0" smtClean="0">
                <a:latin typeface="Baskerville Old Face" pitchFamily="18" charset="0"/>
              </a:rPr>
              <a:t>of the path.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sz="2400" dirty="0" smtClean="0">
              <a:latin typeface="Baskerville Old Face" pitchFamily="18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400" dirty="0" smtClean="0">
                <a:latin typeface="Baskerville Old Face" pitchFamily="18" charset="0"/>
              </a:rPr>
              <a:t>If (x</a:t>
            </a:r>
            <a:r>
              <a:rPr lang="en-US" sz="2400" baseline="-25000" dirty="0" smtClean="0">
                <a:latin typeface="Baskerville Old Face" pitchFamily="18" charset="0"/>
              </a:rPr>
              <a:t>0</a:t>
            </a:r>
            <a:r>
              <a:rPr lang="en-US" sz="2400" dirty="0" smtClean="0">
                <a:latin typeface="Baskerville Old Face" pitchFamily="18" charset="0"/>
              </a:rPr>
              <a:t>, y</a:t>
            </a:r>
            <a:r>
              <a:rPr lang="en-US" sz="2400" baseline="-25000" dirty="0" smtClean="0">
                <a:latin typeface="Baskerville Old Face" pitchFamily="18" charset="0"/>
              </a:rPr>
              <a:t>0</a:t>
            </a:r>
            <a:r>
              <a:rPr lang="en-US" sz="2400" dirty="0" smtClean="0">
                <a:latin typeface="Baskerville Old Face" pitchFamily="18" charset="0"/>
              </a:rPr>
              <a:t>) = (</a:t>
            </a:r>
            <a:r>
              <a:rPr lang="en-US" sz="2400" dirty="0" err="1" smtClean="0">
                <a:latin typeface="Baskerville Old Face" pitchFamily="18" charset="0"/>
              </a:rPr>
              <a:t>x</a:t>
            </a:r>
            <a:r>
              <a:rPr lang="en-US" sz="2400" baseline="-25000" dirty="0" err="1" smtClean="0">
                <a:latin typeface="Baskerville Old Face" pitchFamily="18" charset="0"/>
              </a:rPr>
              <a:t>n</a:t>
            </a:r>
            <a:r>
              <a:rPr lang="en-US" sz="2400" dirty="0" smtClean="0">
                <a:latin typeface="Baskerville Old Face" pitchFamily="18" charset="0"/>
              </a:rPr>
              <a:t>, </a:t>
            </a:r>
            <a:r>
              <a:rPr lang="en-US" sz="2400" dirty="0" err="1" smtClean="0">
                <a:latin typeface="Baskerville Old Face" pitchFamily="18" charset="0"/>
              </a:rPr>
              <a:t>y</a:t>
            </a:r>
            <a:r>
              <a:rPr lang="en-US" sz="2400" baseline="-25000" dirty="0" err="1" smtClean="0">
                <a:latin typeface="Baskerville Old Face" pitchFamily="18" charset="0"/>
              </a:rPr>
              <a:t>n</a:t>
            </a:r>
            <a:r>
              <a:rPr lang="en-US" sz="2400" dirty="0" smtClean="0">
                <a:latin typeface="Baskerville Old Face" pitchFamily="18" charset="0"/>
              </a:rPr>
              <a:t>), the path is </a:t>
            </a:r>
            <a:r>
              <a:rPr lang="en-US" sz="2400" b="1" i="1" dirty="0" smtClean="0">
                <a:latin typeface="Baskerville Old Face" pitchFamily="18" charset="0"/>
              </a:rPr>
              <a:t>closed</a:t>
            </a:r>
            <a:r>
              <a:rPr lang="en-US" sz="2400" dirty="0" smtClean="0">
                <a:latin typeface="Baskerville Old Face" pitchFamily="18" charset="0"/>
              </a:rPr>
              <a:t> path.</a:t>
            </a: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endParaRPr lang="en-US" sz="2400" dirty="0" smtClean="0">
              <a:latin typeface="Baskerville Old Face" pitchFamily="18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Ø"/>
            </a:pPr>
            <a:r>
              <a:rPr lang="en-US" sz="2400" dirty="0" smtClean="0">
                <a:latin typeface="Baskerville Old Face" pitchFamily="18" charset="0"/>
              </a:rPr>
              <a:t>We can define 4-, 8-, and m-paths based on the type of adjacency used.</a:t>
            </a:r>
            <a:endParaRPr lang="en-US" sz="2400" dirty="0">
              <a:latin typeface="Baskerville Old Face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1"/>
                </a:solidFill>
                <a:effectLst/>
              </a:rPr>
              <a:t>Examples: Adjacency and Path</a:t>
            </a:r>
            <a:br>
              <a:rPr lang="en-US" sz="3200" dirty="0">
                <a:solidFill>
                  <a:schemeClr val="tx1"/>
                </a:solidFill>
                <a:effectLst/>
              </a:rPr>
            </a:br>
            <a:endParaRPr lang="en-US" sz="3200" dirty="0"/>
          </a:p>
        </p:txBody>
      </p:sp>
      <p:sp>
        <p:nvSpPr>
          <p:cNvPr id="158727" name="Rectangle 7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/>
              <a:t>0   1   1             0   1   1                 0   1   1</a:t>
            </a:r>
          </a:p>
          <a:p>
            <a:pPr>
              <a:buFont typeface="Arial" charset="0"/>
              <a:buNone/>
            </a:pPr>
            <a:r>
              <a:rPr lang="en-US" dirty="0"/>
              <a:t>0   2   0             0   2   0                 0   2   0</a:t>
            </a:r>
          </a:p>
          <a:p>
            <a:pPr>
              <a:buFont typeface="Arial" charset="0"/>
              <a:buNone/>
            </a:pPr>
            <a:r>
              <a:rPr lang="en-US" dirty="0"/>
              <a:t>0   0   1             0   0   1                 0   0   1</a:t>
            </a:r>
          </a:p>
          <a:p>
            <a:pPr>
              <a:buFont typeface="Arial" charset="0"/>
              <a:buNone/>
            </a:pPr>
            <a:endParaRPr lang="en-US" dirty="0"/>
          </a:p>
        </p:txBody>
      </p:sp>
      <p:sp>
        <p:nvSpPr>
          <p:cNvPr id="158728" name="Text Box 8"/>
          <p:cNvSpPr txBox="1">
            <a:spLocks noChangeArrowheads="1"/>
          </p:cNvSpPr>
          <p:nvPr/>
        </p:nvSpPr>
        <p:spPr bwMode="auto">
          <a:xfrm>
            <a:off x="3297238" y="957263"/>
            <a:ext cx="17700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V = {1, 2}</a:t>
            </a:r>
          </a:p>
          <a:p>
            <a:endParaRPr lang="en-US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Examples: Adjacency and Path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59748" name="Rectangle 4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/>
              <a:t>0   1   1             0   1   1                 0   1   1</a:t>
            </a:r>
          </a:p>
          <a:p>
            <a:pPr>
              <a:buFont typeface="Arial" charset="0"/>
              <a:buNone/>
            </a:pPr>
            <a:r>
              <a:rPr lang="en-US" dirty="0"/>
              <a:t>0   2   0             0   2   0                 0   2   0</a:t>
            </a:r>
          </a:p>
          <a:p>
            <a:pPr>
              <a:buFont typeface="Arial" charset="0"/>
              <a:buNone/>
            </a:pPr>
            <a:r>
              <a:rPr lang="en-US" dirty="0"/>
              <a:t>0   0   1             0   0   1                 0   0   1</a:t>
            </a:r>
          </a:p>
          <a:p>
            <a:pPr>
              <a:buFont typeface="Arial" charset="0"/>
              <a:buNone/>
            </a:pPr>
            <a:endParaRPr lang="en-US" dirty="0"/>
          </a:p>
        </p:txBody>
      </p:sp>
      <p:sp>
        <p:nvSpPr>
          <p:cNvPr id="159749" name="Text Box 5"/>
          <p:cNvSpPr txBox="1">
            <a:spLocks noChangeArrowheads="1"/>
          </p:cNvSpPr>
          <p:nvPr/>
        </p:nvSpPr>
        <p:spPr bwMode="auto">
          <a:xfrm>
            <a:off x="3297238" y="957263"/>
            <a:ext cx="17700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V = {1, 2}</a:t>
            </a:r>
          </a:p>
          <a:p>
            <a:endParaRPr lang="en-US" sz="2400" b="1"/>
          </a:p>
        </p:txBody>
      </p:sp>
      <p:sp>
        <p:nvSpPr>
          <p:cNvPr id="159750" name="Line 6"/>
          <p:cNvSpPr>
            <a:spLocks noChangeShapeType="1"/>
          </p:cNvSpPr>
          <p:nvPr/>
        </p:nvSpPr>
        <p:spPr bwMode="auto">
          <a:xfrm>
            <a:off x="3657600" y="1905000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9752" name="Line 8"/>
          <p:cNvSpPr>
            <a:spLocks noChangeShapeType="1"/>
          </p:cNvSpPr>
          <p:nvPr/>
        </p:nvSpPr>
        <p:spPr bwMode="auto">
          <a:xfrm flipH="1">
            <a:off x="3505200" y="2057400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9755" name="Line 11"/>
          <p:cNvSpPr>
            <a:spLocks noChangeShapeType="1"/>
          </p:cNvSpPr>
          <p:nvPr/>
        </p:nvSpPr>
        <p:spPr bwMode="auto">
          <a:xfrm flipV="1">
            <a:off x="3581400" y="2057400"/>
            <a:ext cx="392112" cy="276225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9757" name="Line 13"/>
          <p:cNvSpPr>
            <a:spLocks noChangeShapeType="1"/>
          </p:cNvSpPr>
          <p:nvPr/>
        </p:nvSpPr>
        <p:spPr bwMode="auto">
          <a:xfrm>
            <a:off x="3505200" y="2514600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9758" name="Text Box 14"/>
          <p:cNvSpPr txBox="1">
            <a:spLocks noChangeArrowheads="1"/>
          </p:cNvSpPr>
          <p:nvPr/>
        </p:nvSpPr>
        <p:spPr bwMode="auto">
          <a:xfrm>
            <a:off x="3349625" y="3481388"/>
            <a:ext cx="1841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/>
              <a:t>8-adjacent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Examples: Adjacency and Path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60772" name="Rectangle 4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/>
              <a:t>0   1   1             0   1   1                 0   1   1</a:t>
            </a:r>
          </a:p>
          <a:p>
            <a:pPr>
              <a:buFont typeface="Arial" charset="0"/>
              <a:buNone/>
            </a:pPr>
            <a:r>
              <a:rPr lang="en-US" dirty="0"/>
              <a:t>0   2   0             0   2   0                 0   2   0</a:t>
            </a:r>
          </a:p>
          <a:p>
            <a:pPr>
              <a:buFont typeface="Arial" charset="0"/>
              <a:buNone/>
            </a:pPr>
            <a:r>
              <a:rPr lang="en-US" dirty="0"/>
              <a:t>0   0   1             0   0   1                 0   0   1</a:t>
            </a:r>
          </a:p>
          <a:p>
            <a:pPr>
              <a:buFont typeface="Arial" charset="0"/>
              <a:buNone/>
            </a:pPr>
            <a:endParaRPr lang="en-US" dirty="0"/>
          </a:p>
        </p:txBody>
      </p: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3297238" y="957263"/>
            <a:ext cx="17700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V = {1, 2}</a:t>
            </a:r>
          </a:p>
          <a:p>
            <a:endParaRPr lang="en-US" sz="2400" b="1"/>
          </a:p>
        </p:txBody>
      </p:sp>
      <p:sp>
        <p:nvSpPr>
          <p:cNvPr id="160774" name="Line 6"/>
          <p:cNvSpPr>
            <a:spLocks noChangeShapeType="1"/>
          </p:cNvSpPr>
          <p:nvPr/>
        </p:nvSpPr>
        <p:spPr bwMode="auto">
          <a:xfrm>
            <a:off x="3657600" y="1905000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5" name="Line 7"/>
          <p:cNvSpPr>
            <a:spLocks noChangeShapeType="1"/>
          </p:cNvSpPr>
          <p:nvPr/>
        </p:nvSpPr>
        <p:spPr bwMode="auto">
          <a:xfrm flipH="1">
            <a:off x="3505200" y="2057400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6" name="Line 8"/>
          <p:cNvSpPr>
            <a:spLocks noChangeShapeType="1"/>
          </p:cNvSpPr>
          <p:nvPr/>
        </p:nvSpPr>
        <p:spPr bwMode="auto">
          <a:xfrm flipV="1">
            <a:off x="3657600" y="1981200"/>
            <a:ext cx="392112" cy="276225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7" name="Line 9"/>
          <p:cNvSpPr>
            <a:spLocks noChangeShapeType="1"/>
          </p:cNvSpPr>
          <p:nvPr/>
        </p:nvSpPr>
        <p:spPr bwMode="auto">
          <a:xfrm>
            <a:off x="3581400" y="2438400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78" name="Text Box 10"/>
          <p:cNvSpPr txBox="1">
            <a:spLocks noChangeArrowheads="1"/>
          </p:cNvSpPr>
          <p:nvPr/>
        </p:nvSpPr>
        <p:spPr bwMode="auto">
          <a:xfrm>
            <a:off x="3349625" y="3481388"/>
            <a:ext cx="1841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8-adjacent</a:t>
            </a:r>
          </a:p>
        </p:txBody>
      </p:sp>
      <p:sp>
        <p:nvSpPr>
          <p:cNvPr id="160779" name="Text Box 11"/>
          <p:cNvSpPr txBox="1">
            <a:spLocks noChangeArrowheads="1"/>
          </p:cNvSpPr>
          <p:nvPr/>
        </p:nvSpPr>
        <p:spPr bwMode="auto">
          <a:xfrm>
            <a:off x="6888163" y="3462338"/>
            <a:ext cx="19383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m-adjacent</a:t>
            </a:r>
          </a:p>
          <a:p>
            <a:endParaRPr lang="en-US" sz="2400" b="1"/>
          </a:p>
        </p:txBody>
      </p:sp>
      <p:sp>
        <p:nvSpPr>
          <p:cNvPr id="160780" name="Line 12"/>
          <p:cNvSpPr>
            <a:spLocks noChangeShapeType="1"/>
          </p:cNvSpPr>
          <p:nvPr/>
        </p:nvSpPr>
        <p:spPr bwMode="auto">
          <a:xfrm>
            <a:off x="6477000" y="1981200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81" name="Line 13"/>
          <p:cNvSpPr>
            <a:spLocks noChangeShapeType="1"/>
          </p:cNvSpPr>
          <p:nvPr/>
        </p:nvSpPr>
        <p:spPr bwMode="auto">
          <a:xfrm flipH="1">
            <a:off x="6324600" y="1981200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0782" name="Line 14"/>
          <p:cNvSpPr>
            <a:spLocks noChangeShapeType="1"/>
          </p:cNvSpPr>
          <p:nvPr/>
        </p:nvSpPr>
        <p:spPr bwMode="auto">
          <a:xfrm>
            <a:off x="6400800" y="2438400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Examples: Adjacency and Path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62820" name="Rectangle 4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/>
              <a:t>0</a:t>
            </a:r>
            <a:r>
              <a:rPr lang="en-US" sz="800"/>
              <a:t>1,1</a:t>
            </a:r>
            <a:r>
              <a:rPr lang="en-US"/>
              <a:t>  1</a:t>
            </a:r>
            <a:r>
              <a:rPr lang="en-US" sz="800"/>
              <a:t>1,2</a:t>
            </a:r>
            <a:r>
              <a:rPr lang="en-US"/>
              <a:t>  1</a:t>
            </a:r>
            <a:r>
              <a:rPr lang="en-US" sz="800"/>
              <a:t>1,3</a:t>
            </a:r>
            <a:r>
              <a:rPr lang="en-US"/>
              <a:t>            0   1   1                 0   1   1</a:t>
            </a:r>
          </a:p>
          <a:p>
            <a:pPr>
              <a:buFont typeface="Arial" charset="0"/>
              <a:buNone/>
            </a:pPr>
            <a:r>
              <a:rPr lang="en-US"/>
              <a:t>0</a:t>
            </a:r>
            <a:r>
              <a:rPr lang="en-US" sz="800"/>
              <a:t>2,1</a:t>
            </a:r>
            <a:r>
              <a:rPr lang="en-US"/>
              <a:t>  2</a:t>
            </a:r>
            <a:r>
              <a:rPr lang="en-US" sz="800"/>
              <a:t>2,2</a:t>
            </a:r>
            <a:r>
              <a:rPr lang="en-US"/>
              <a:t>  0</a:t>
            </a:r>
            <a:r>
              <a:rPr lang="en-US" sz="800"/>
              <a:t>2,3</a:t>
            </a:r>
            <a:r>
              <a:rPr lang="en-US"/>
              <a:t>            0   2   0                 0   2   0</a:t>
            </a:r>
          </a:p>
          <a:p>
            <a:pPr>
              <a:buFont typeface="Arial" charset="0"/>
              <a:buNone/>
            </a:pPr>
            <a:r>
              <a:rPr lang="en-US"/>
              <a:t>0</a:t>
            </a:r>
            <a:r>
              <a:rPr lang="en-US" sz="800"/>
              <a:t>3,1</a:t>
            </a:r>
            <a:r>
              <a:rPr lang="en-US"/>
              <a:t>  0</a:t>
            </a:r>
            <a:r>
              <a:rPr lang="en-US" sz="800"/>
              <a:t>3,2</a:t>
            </a:r>
            <a:r>
              <a:rPr lang="en-US"/>
              <a:t>  1</a:t>
            </a:r>
            <a:r>
              <a:rPr lang="en-US" sz="800"/>
              <a:t>3,3</a:t>
            </a:r>
            <a:r>
              <a:rPr lang="en-US"/>
              <a:t>            0   0   1                 0   0   1</a:t>
            </a:r>
          </a:p>
          <a:p>
            <a:pPr>
              <a:buFont typeface="Arial" charset="0"/>
              <a:buNone/>
            </a:pPr>
            <a:endParaRPr lang="en-US"/>
          </a:p>
        </p:txBody>
      </p:sp>
      <p:sp>
        <p:nvSpPr>
          <p:cNvPr id="162821" name="Text Box 5"/>
          <p:cNvSpPr txBox="1">
            <a:spLocks noChangeArrowheads="1"/>
          </p:cNvSpPr>
          <p:nvPr/>
        </p:nvSpPr>
        <p:spPr bwMode="auto">
          <a:xfrm>
            <a:off x="3297238" y="957263"/>
            <a:ext cx="177006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V = {1, 2}</a:t>
            </a:r>
          </a:p>
          <a:p>
            <a:endParaRPr lang="en-US" sz="2400" b="1"/>
          </a:p>
        </p:txBody>
      </p:sp>
      <p:sp>
        <p:nvSpPr>
          <p:cNvPr id="162822" name="Line 6"/>
          <p:cNvSpPr>
            <a:spLocks noChangeShapeType="1"/>
          </p:cNvSpPr>
          <p:nvPr/>
        </p:nvSpPr>
        <p:spPr bwMode="auto">
          <a:xfrm>
            <a:off x="3733800" y="1905000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23" name="Line 7"/>
          <p:cNvSpPr>
            <a:spLocks noChangeShapeType="1"/>
          </p:cNvSpPr>
          <p:nvPr/>
        </p:nvSpPr>
        <p:spPr bwMode="auto">
          <a:xfrm flipH="1">
            <a:off x="3657600" y="1981200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24" name="Line 8"/>
          <p:cNvSpPr>
            <a:spLocks noChangeShapeType="1"/>
          </p:cNvSpPr>
          <p:nvPr/>
        </p:nvSpPr>
        <p:spPr bwMode="auto">
          <a:xfrm flipV="1">
            <a:off x="3733800" y="2057400"/>
            <a:ext cx="392112" cy="276225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25" name="Line 9"/>
          <p:cNvSpPr>
            <a:spLocks noChangeShapeType="1"/>
          </p:cNvSpPr>
          <p:nvPr/>
        </p:nvSpPr>
        <p:spPr bwMode="auto">
          <a:xfrm>
            <a:off x="3657600" y="2438400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26" name="Text Box 10"/>
          <p:cNvSpPr txBox="1">
            <a:spLocks noChangeArrowheads="1"/>
          </p:cNvSpPr>
          <p:nvPr/>
        </p:nvSpPr>
        <p:spPr bwMode="auto">
          <a:xfrm>
            <a:off x="3349625" y="3481388"/>
            <a:ext cx="1841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8-adjacent</a:t>
            </a:r>
          </a:p>
        </p:txBody>
      </p:sp>
      <p:sp>
        <p:nvSpPr>
          <p:cNvPr id="162827" name="Text Box 11"/>
          <p:cNvSpPr txBox="1">
            <a:spLocks noChangeArrowheads="1"/>
          </p:cNvSpPr>
          <p:nvPr/>
        </p:nvSpPr>
        <p:spPr bwMode="auto">
          <a:xfrm>
            <a:off x="6888163" y="3462338"/>
            <a:ext cx="193833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/>
              <a:t>m-adjacent</a:t>
            </a:r>
          </a:p>
          <a:p>
            <a:endParaRPr lang="en-US" sz="2400" b="1"/>
          </a:p>
        </p:txBody>
      </p:sp>
      <p:sp>
        <p:nvSpPr>
          <p:cNvPr id="162828" name="Line 12"/>
          <p:cNvSpPr>
            <a:spLocks noChangeShapeType="1"/>
          </p:cNvSpPr>
          <p:nvPr/>
        </p:nvSpPr>
        <p:spPr bwMode="auto">
          <a:xfrm>
            <a:off x="6553200" y="1828800"/>
            <a:ext cx="376237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29" name="Line 13"/>
          <p:cNvSpPr>
            <a:spLocks noChangeShapeType="1"/>
          </p:cNvSpPr>
          <p:nvPr/>
        </p:nvSpPr>
        <p:spPr bwMode="auto">
          <a:xfrm flipH="1">
            <a:off x="6553200" y="1981200"/>
            <a:ext cx="0" cy="188913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30" name="Line 14"/>
          <p:cNvSpPr>
            <a:spLocks noChangeShapeType="1"/>
          </p:cNvSpPr>
          <p:nvPr/>
        </p:nvSpPr>
        <p:spPr bwMode="auto">
          <a:xfrm>
            <a:off x="6553200" y="2438400"/>
            <a:ext cx="434975" cy="274638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2831" name="Text Box 15"/>
          <p:cNvSpPr txBox="1">
            <a:spLocks noChangeArrowheads="1"/>
          </p:cNvSpPr>
          <p:nvPr/>
        </p:nvSpPr>
        <p:spPr bwMode="auto">
          <a:xfrm>
            <a:off x="531813" y="4214813"/>
            <a:ext cx="366395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71475" indent="-371475"/>
            <a:r>
              <a:rPr lang="en-US" sz="2000"/>
              <a:t>The 8-path from (1,3) to (3,3):</a:t>
            </a:r>
          </a:p>
          <a:p>
            <a:pPr marL="371475" indent="-371475">
              <a:buFontTx/>
              <a:buAutoNum type="romanLcParenBoth"/>
            </a:pPr>
            <a:r>
              <a:rPr lang="en-US"/>
              <a:t>(1,3), (1,2), (2,2), (3,3)</a:t>
            </a:r>
          </a:p>
          <a:p>
            <a:pPr marL="371475" indent="-371475">
              <a:buFontTx/>
              <a:buAutoNum type="romanLcParenBoth"/>
            </a:pPr>
            <a:r>
              <a:rPr lang="en-US"/>
              <a:t>(1,3), (2,2), (3,3)</a:t>
            </a:r>
          </a:p>
        </p:txBody>
      </p:sp>
      <p:sp>
        <p:nvSpPr>
          <p:cNvPr id="162832" name="Text Box 16"/>
          <p:cNvSpPr txBox="1">
            <a:spLocks noChangeArrowheads="1"/>
          </p:cNvSpPr>
          <p:nvPr/>
        </p:nvSpPr>
        <p:spPr bwMode="auto">
          <a:xfrm>
            <a:off x="4884738" y="4252913"/>
            <a:ext cx="3738562" cy="67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71475" indent="-371475"/>
            <a:r>
              <a:rPr lang="en-US" sz="2000"/>
              <a:t>The m-path from (1,3) to (3,3):</a:t>
            </a:r>
          </a:p>
          <a:p>
            <a:pPr marL="371475" indent="-371475"/>
            <a:r>
              <a:rPr lang="en-US"/>
              <a:t>(1,3), (1,2), (2,2), (3,3)</a:t>
            </a:r>
          </a:p>
        </p:txBody>
      </p:sp>
      <p:sp>
        <p:nvSpPr>
          <p:cNvPr id="162833" name="Oval 17"/>
          <p:cNvSpPr>
            <a:spLocks noChangeArrowheads="1"/>
          </p:cNvSpPr>
          <p:nvPr/>
        </p:nvSpPr>
        <p:spPr bwMode="auto">
          <a:xfrm>
            <a:off x="3962400" y="1447800"/>
            <a:ext cx="566737" cy="581025"/>
          </a:xfrm>
          <a:prstGeom prst="ellipse">
            <a:avLst/>
          </a:prstGeom>
          <a:solidFill>
            <a:srgbClr val="FF0000">
              <a:alpha val="17999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2834" name="Oval 18"/>
          <p:cNvSpPr>
            <a:spLocks noChangeArrowheads="1"/>
          </p:cNvSpPr>
          <p:nvPr/>
        </p:nvSpPr>
        <p:spPr bwMode="auto">
          <a:xfrm>
            <a:off x="3962400" y="2514600"/>
            <a:ext cx="566738" cy="581025"/>
          </a:xfrm>
          <a:prstGeom prst="ellipse">
            <a:avLst/>
          </a:prstGeom>
          <a:solidFill>
            <a:srgbClr val="FF0000">
              <a:alpha val="17999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2835" name="Oval 19"/>
          <p:cNvSpPr>
            <a:spLocks noChangeArrowheads="1"/>
          </p:cNvSpPr>
          <p:nvPr/>
        </p:nvSpPr>
        <p:spPr bwMode="auto">
          <a:xfrm>
            <a:off x="6781800" y="1524000"/>
            <a:ext cx="566737" cy="581025"/>
          </a:xfrm>
          <a:prstGeom prst="ellipse">
            <a:avLst/>
          </a:prstGeom>
          <a:solidFill>
            <a:srgbClr val="FF0000">
              <a:alpha val="17999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2836" name="Oval 20"/>
          <p:cNvSpPr>
            <a:spLocks noChangeArrowheads="1"/>
          </p:cNvSpPr>
          <p:nvPr/>
        </p:nvSpPr>
        <p:spPr bwMode="auto">
          <a:xfrm>
            <a:off x="6781800" y="2590800"/>
            <a:ext cx="566738" cy="581025"/>
          </a:xfrm>
          <a:prstGeom prst="ellipse">
            <a:avLst/>
          </a:prstGeom>
          <a:solidFill>
            <a:srgbClr val="FF0000">
              <a:alpha val="17999"/>
            </a:srgbClr>
          </a:solidFill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2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62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62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62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2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162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31" grpId="0"/>
      <p:bldP spid="162832" grpId="0"/>
      <p:bldP spid="162833" grpId="0" animBg="1"/>
      <p:bldP spid="162834" grpId="0" animBg="1"/>
      <p:bldP spid="162835" grpId="0" animBg="1"/>
      <p:bldP spid="16283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65892" name="Rectangle 4"/>
          <p:cNvSpPr>
            <a:spLocks noGrp="1" noRot="1" noChangeArrowheads="1"/>
          </p:cNvSpPr>
          <p:nvPr>
            <p:ph idx="1"/>
          </p:nvPr>
        </p:nvSpPr>
        <p:spPr>
          <a:xfrm>
            <a:off x="573088" y="1500188"/>
            <a:ext cx="7808912" cy="4498975"/>
          </a:xfrm>
          <a:noFill/>
          <a:ln/>
        </p:spPr>
        <p:txBody>
          <a:bodyPr/>
          <a:lstStyle/>
          <a:p>
            <a:r>
              <a:rPr lang="en-US" sz="2400" b="1" dirty="0">
                <a:effectLst/>
                <a:latin typeface="Baskerville Old Face" pitchFamily="18" charset="0"/>
              </a:rPr>
              <a:t>Connected in S</a:t>
            </a:r>
          </a:p>
          <a:p>
            <a:pPr>
              <a:buFont typeface="Arial" charset="0"/>
              <a:buNone/>
            </a:pPr>
            <a:r>
              <a:rPr lang="en-US" sz="2400" dirty="0">
                <a:effectLst/>
                <a:latin typeface="Baskerville Old Face" pitchFamily="18" charset="0"/>
              </a:rPr>
              <a:t>    Let S represent a subset of pixels in an image. Two pixels p with coordinates (x</a:t>
            </a:r>
            <a:r>
              <a:rPr lang="en-US" sz="2400" baseline="-25000" dirty="0">
                <a:effectLst/>
                <a:latin typeface="Baskerville Old Face" pitchFamily="18" charset="0"/>
              </a:rPr>
              <a:t>0</a:t>
            </a:r>
            <a:r>
              <a:rPr lang="en-US" sz="2400" dirty="0">
                <a:effectLst/>
                <a:latin typeface="Baskerville Old Face" pitchFamily="18" charset="0"/>
              </a:rPr>
              <a:t>, y</a:t>
            </a:r>
            <a:r>
              <a:rPr lang="en-US" sz="2400" baseline="-25000" dirty="0">
                <a:effectLst/>
                <a:latin typeface="Baskerville Old Face" pitchFamily="18" charset="0"/>
              </a:rPr>
              <a:t>0</a:t>
            </a:r>
            <a:r>
              <a:rPr lang="en-US" sz="2400" dirty="0">
                <a:effectLst/>
                <a:latin typeface="Baskerville Old Face" pitchFamily="18" charset="0"/>
              </a:rPr>
              <a:t>) and q with coordinates (</a:t>
            </a:r>
            <a:r>
              <a:rPr lang="en-US" sz="2400" dirty="0" err="1">
                <a:effectLst/>
                <a:latin typeface="Baskerville Old Face" pitchFamily="18" charset="0"/>
              </a:rPr>
              <a:t>x</a:t>
            </a:r>
            <a:r>
              <a:rPr lang="en-US" sz="2400" baseline="-25000" dirty="0" err="1">
                <a:effectLst/>
                <a:latin typeface="Baskerville Old Face" pitchFamily="18" charset="0"/>
              </a:rPr>
              <a:t>n</a:t>
            </a:r>
            <a:r>
              <a:rPr lang="en-US" sz="2400" dirty="0">
                <a:effectLst/>
                <a:latin typeface="Baskerville Old Face" pitchFamily="18" charset="0"/>
              </a:rPr>
              <a:t>, </a:t>
            </a:r>
            <a:r>
              <a:rPr lang="en-US" sz="2400" dirty="0" err="1">
                <a:effectLst/>
                <a:latin typeface="Baskerville Old Face" pitchFamily="18" charset="0"/>
              </a:rPr>
              <a:t>y</a:t>
            </a:r>
            <a:r>
              <a:rPr lang="en-US" sz="2400" baseline="-25000" dirty="0" err="1">
                <a:effectLst/>
                <a:latin typeface="Baskerville Old Face" pitchFamily="18" charset="0"/>
              </a:rPr>
              <a:t>n</a:t>
            </a:r>
            <a:r>
              <a:rPr lang="en-US" sz="2400" dirty="0">
                <a:effectLst/>
                <a:latin typeface="Baskerville Old Face" pitchFamily="18" charset="0"/>
              </a:rPr>
              <a:t>) are said to be </a:t>
            </a:r>
            <a:r>
              <a:rPr lang="en-US" sz="2400" b="1" dirty="0">
                <a:effectLst/>
                <a:latin typeface="Baskerville Old Face" pitchFamily="18" charset="0"/>
              </a:rPr>
              <a:t>connected in S</a:t>
            </a:r>
            <a:r>
              <a:rPr lang="en-US" sz="2400" dirty="0">
                <a:effectLst/>
                <a:latin typeface="Baskerville Old Face" pitchFamily="18" charset="0"/>
              </a:rPr>
              <a:t> if there exists a path </a:t>
            </a:r>
          </a:p>
          <a:p>
            <a:pPr>
              <a:buFont typeface="Arial" charset="0"/>
              <a:buNone/>
            </a:pPr>
            <a:endParaRPr lang="en-US" sz="2400" dirty="0">
              <a:effectLst/>
            </a:endParaRPr>
          </a:p>
          <a:p>
            <a:pPr>
              <a:buFont typeface="Arial" charset="0"/>
              <a:buNone/>
            </a:pPr>
            <a:r>
              <a:rPr lang="en-US" sz="2400" dirty="0">
                <a:effectLst/>
              </a:rPr>
              <a:t>        (x</a:t>
            </a:r>
            <a:r>
              <a:rPr lang="en-US" sz="2400" baseline="-25000" dirty="0">
                <a:effectLst/>
              </a:rPr>
              <a:t>0</a:t>
            </a:r>
            <a:r>
              <a:rPr lang="en-US" sz="2400" dirty="0">
                <a:effectLst/>
              </a:rPr>
              <a:t>, y</a:t>
            </a:r>
            <a:r>
              <a:rPr lang="en-US" sz="2400" baseline="-25000" dirty="0">
                <a:effectLst/>
              </a:rPr>
              <a:t>0</a:t>
            </a:r>
            <a:r>
              <a:rPr lang="en-US" sz="2400" dirty="0">
                <a:effectLst/>
              </a:rPr>
              <a:t>), (x</a:t>
            </a:r>
            <a:r>
              <a:rPr lang="en-US" sz="2400" baseline="-25000" dirty="0">
                <a:effectLst/>
              </a:rPr>
              <a:t>1</a:t>
            </a:r>
            <a:r>
              <a:rPr lang="en-US" sz="2400" dirty="0">
                <a:effectLst/>
              </a:rPr>
              <a:t>, y</a:t>
            </a:r>
            <a:r>
              <a:rPr lang="en-US" sz="2400" baseline="-25000" dirty="0">
                <a:effectLst/>
              </a:rPr>
              <a:t>1</a:t>
            </a:r>
            <a:r>
              <a:rPr lang="en-US" sz="2400" dirty="0">
                <a:effectLst/>
              </a:rPr>
              <a:t>), …, (</a:t>
            </a:r>
            <a:r>
              <a:rPr lang="en-US" sz="2400" dirty="0" err="1">
                <a:effectLst/>
              </a:rPr>
              <a:t>x</a:t>
            </a:r>
            <a:r>
              <a:rPr lang="en-US" sz="2400" baseline="-25000" dirty="0" err="1">
                <a:effectLst/>
              </a:rPr>
              <a:t>n</a:t>
            </a:r>
            <a:r>
              <a:rPr lang="en-US" sz="2400" dirty="0">
                <a:effectLst/>
              </a:rPr>
              <a:t>, </a:t>
            </a:r>
            <a:r>
              <a:rPr lang="en-US" sz="2400" dirty="0" err="1">
                <a:effectLst/>
              </a:rPr>
              <a:t>y</a:t>
            </a:r>
            <a:r>
              <a:rPr lang="en-US" sz="2400" baseline="-25000" dirty="0" err="1">
                <a:effectLst/>
              </a:rPr>
              <a:t>n</a:t>
            </a:r>
            <a:r>
              <a:rPr lang="en-US" sz="2400" dirty="0">
                <a:effectLst/>
              </a:rPr>
              <a:t>)</a:t>
            </a:r>
          </a:p>
          <a:p>
            <a:pPr>
              <a:buFont typeface="Wingdings" pitchFamily="2" charset="2"/>
              <a:buNone/>
            </a:pPr>
            <a:endParaRPr lang="en-US" sz="2400" dirty="0">
              <a:effectLst/>
            </a:endParaRPr>
          </a:p>
          <a:p>
            <a:pPr>
              <a:buFont typeface="Wingdings" pitchFamily="2" charset="2"/>
              <a:buNone/>
            </a:pPr>
            <a:r>
              <a:rPr lang="en-US" sz="2400" dirty="0">
                <a:effectLst/>
              </a:rPr>
              <a:t>    Where</a:t>
            </a:r>
          </a:p>
          <a:p>
            <a:pPr>
              <a:buFont typeface="Wingdings" pitchFamily="2" charset="2"/>
              <a:buChar char="Ø"/>
            </a:pPr>
            <a:endParaRPr lang="en-US" sz="2400" dirty="0">
              <a:effectLst/>
            </a:endParaRPr>
          </a:p>
          <a:p>
            <a:pPr>
              <a:buFont typeface="Wingdings" pitchFamily="2" charset="2"/>
              <a:buNone/>
            </a:pPr>
            <a:endParaRPr lang="en-US" sz="2400" dirty="0">
              <a:effectLst/>
            </a:endParaRPr>
          </a:p>
          <a:p>
            <a:pPr>
              <a:buFont typeface="Wingdings" pitchFamily="2" charset="2"/>
              <a:buNone/>
            </a:pPr>
            <a:endParaRPr lang="en-US" sz="2400" dirty="0">
              <a:effectLst/>
            </a:endParaRPr>
          </a:p>
        </p:txBody>
      </p:sp>
      <p:graphicFrame>
        <p:nvGraphicFramePr>
          <p:cNvPr id="165894" name="Object 6"/>
          <p:cNvGraphicFramePr>
            <a:graphicFrameLocks noChangeAspect="1"/>
          </p:cNvGraphicFramePr>
          <p:nvPr/>
        </p:nvGraphicFramePr>
        <p:xfrm>
          <a:off x="2057400" y="5181600"/>
          <a:ext cx="35877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3" imgW="1434960" imgH="228600" progId="">
                  <p:embed/>
                </p:oleObj>
              </mc:Choice>
              <mc:Fallback>
                <p:oleObj name="Equation" r:id="rId3" imgW="1434960" imgH="2286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181600"/>
                        <a:ext cx="3587750" cy="571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320040"/>
            <a:ext cx="7239000" cy="746760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 dirty="0">
                <a:solidFill>
                  <a:schemeClr val="tx1"/>
                </a:solidFill>
                <a:effectLst/>
              </a:rPr>
            </a:br>
            <a:endParaRPr lang="en-US" sz="3200" dirty="0"/>
          </a:p>
        </p:txBody>
      </p:sp>
      <p:sp>
        <p:nvSpPr>
          <p:cNvPr id="166916" name="Rectangle 4"/>
          <p:cNvSpPr>
            <a:spLocks noGrp="1" noRot="1" noChangeArrowheads="1"/>
          </p:cNvSpPr>
          <p:nvPr>
            <p:ph idx="1"/>
          </p:nvPr>
        </p:nvSpPr>
        <p:spPr>
          <a:xfrm>
            <a:off x="573088" y="1066800"/>
            <a:ext cx="7580312" cy="548640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sz="2400" dirty="0">
                <a:effectLst/>
                <a:latin typeface="Baskerville Old Face" pitchFamily="18" charset="0"/>
              </a:rPr>
              <a:t>Let S represent a subset of pixels in an image 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sz="2400" dirty="0">
              <a:effectLst/>
              <a:latin typeface="Baskerville Old Face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ffectLst/>
                <a:latin typeface="Baskerville Old Face" pitchFamily="18" charset="0"/>
              </a:rPr>
              <a:t>For every pixel </a:t>
            </a:r>
            <a:r>
              <a:rPr lang="en-US" sz="2400" i="1" dirty="0">
                <a:effectLst/>
                <a:latin typeface="Baskerville Old Face" pitchFamily="18" charset="0"/>
              </a:rPr>
              <a:t>p </a:t>
            </a:r>
            <a:r>
              <a:rPr lang="en-US" sz="2400" dirty="0">
                <a:effectLst/>
                <a:latin typeface="Baskerville Old Face" pitchFamily="18" charset="0"/>
              </a:rPr>
              <a:t>in S, the set of pixels in S that are connected to </a:t>
            </a:r>
            <a:r>
              <a:rPr lang="en-US" sz="2400" i="1" dirty="0">
                <a:effectLst/>
                <a:latin typeface="Baskerville Old Face" pitchFamily="18" charset="0"/>
              </a:rPr>
              <a:t>p </a:t>
            </a:r>
            <a:r>
              <a:rPr lang="en-US" sz="2400" dirty="0">
                <a:effectLst/>
                <a:latin typeface="Baskerville Old Face" pitchFamily="18" charset="0"/>
              </a:rPr>
              <a:t>is called a </a:t>
            </a:r>
            <a:r>
              <a:rPr lang="en-US" sz="2400" b="1" i="1" dirty="0">
                <a:effectLst/>
                <a:latin typeface="Baskerville Old Face" pitchFamily="18" charset="0"/>
              </a:rPr>
              <a:t>connected component</a:t>
            </a:r>
            <a:r>
              <a:rPr lang="en-US" sz="2400" i="1" dirty="0">
                <a:effectLst/>
                <a:latin typeface="Baskerville Old Face" pitchFamily="18" charset="0"/>
              </a:rPr>
              <a:t> </a:t>
            </a:r>
            <a:r>
              <a:rPr lang="en-US" sz="2400" dirty="0">
                <a:effectLst/>
                <a:latin typeface="Baskerville Old Face" pitchFamily="18" charset="0"/>
              </a:rPr>
              <a:t>of S.</a:t>
            </a:r>
          </a:p>
          <a:p>
            <a:pPr>
              <a:lnSpc>
                <a:spcPct val="90000"/>
              </a:lnSpc>
            </a:pPr>
            <a:endParaRPr lang="en-US" sz="2400" dirty="0">
              <a:effectLst/>
              <a:latin typeface="Baskerville Old Face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ffectLst/>
                <a:latin typeface="Baskerville Old Face" pitchFamily="18" charset="0"/>
              </a:rPr>
              <a:t>If S has only one connected component, then S is called </a:t>
            </a:r>
            <a:r>
              <a:rPr lang="en-US" sz="2400" b="1" i="1" dirty="0">
                <a:effectLst/>
                <a:latin typeface="Baskerville Old Face" pitchFamily="18" charset="0"/>
              </a:rPr>
              <a:t>Connected Set</a:t>
            </a:r>
            <a:r>
              <a:rPr lang="en-US" sz="2400" b="1" dirty="0">
                <a:effectLst/>
                <a:latin typeface="Baskerville Old Face" pitchFamily="18" charset="0"/>
              </a:rPr>
              <a:t>.</a:t>
            </a:r>
          </a:p>
          <a:p>
            <a:pPr>
              <a:lnSpc>
                <a:spcPct val="90000"/>
              </a:lnSpc>
            </a:pPr>
            <a:endParaRPr lang="en-US" sz="2400" b="1" dirty="0">
              <a:effectLst/>
              <a:latin typeface="Baskerville Old Face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ffectLst/>
                <a:latin typeface="Baskerville Old Face" pitchFamily="18" charset="0"/>
              </a:rPr>
              <a:t>We call R a </a:t>
            </a:r>
            <a:r>
              <a:rPr lang="en-US" sz="2400" b="1" dirty="0">
                <a:effectLst/>
                <a:latin typeface="Baskerville Old Face" pitchFamily="18" charset="0"/>
              </a:rPr>
              <a:t>region</a:t>
            </a:r>
            <a:r>
              <a:rPr lang="en-US" sz="2400" dirty="0">
                <a:effectLst/>
                <a:latin typeface="Baskerville Old Face" pitchFamily="18" charset="0"/>
              </a:rPr>
              <a:t> of the image if R is a connected set</a:t>
            </a:r>
          </a:p>
          <a:p>
            <a:pPr>
              <a:lnSpc>
                <a:spcPct val="90000"/>
              </a:lnSpc>
            </a:pPr>
            <a:endParaRPr lang="en-US" sz="2400" dirty="0">
              <a:effectLst/>
              <a:latin typeface="Baskerville Old Face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effectLst/>
                <a:latin typeface="Baskerville Old Face" pitchFamily="18" charset="0"/>
              </a:rPr>
              <a:t>Two regions, </a:t>
            </a:r>
            <a:r>
              <a:rPr lang="en-US" sz="2400" dirty="0" err="1">
                <a:effectLst/>
                <a:latin typeface="Baskerville Old Face" pitchFamily="18" charset="0"/>
              </a:rPr>
              <a:t>R</a:t>
            </a:r>
            <a:r>
              <a:rPr lang="en-US" sz="2400" baseline="-25000" dirty="0" err="1">
                <a:effectLst/>
                <a:latin typeface="Baskerville Old Face" pitchFamily="18" charset="0"/>
              </a:rPr>
              <a:t>i</a:t>
            </a:r>
            <a:r>
              <a:rPr lang="en-US" sz="2400" dirty="0">
                <a:effectLst/>
                <a:latin typeface="Baskerville Old Face" pitchFamily="18" charset="0"/>
              </a:rPr>
              <a:t> and </a:t>
            </a:r>
            <a:r>
              <a:rPr lang="en-US" sz="2400" dirty="0" err="1">
                <a:effectLst/>
                <a:latin typeface="Baskerville Old Face" pitchFamily="18" charset="0"/>
              </a:rPr>
              <a:t>R</a:t>
            </a:r>
            <a:r>
              <a:rPr lang="en-US" sz="2400" baseline="-25000" dirty="0" err="1">
                <a:effectLst/>
                <a:latin typeface="Baskerville Old Face" pitchFamily="18" charset="0"/>
              </a:rPr>
              <a:t>j</a:t>
            </a:r>
            <a:r>
              <a:rPr lang="en-US" sz="2400" dirty="0">
                <a:effectLst/>
                <a:latin typeface="Baskerville Old Face" pitchFamily="18" charset="0"/>
              </a:rPr>
              <a:t> are said to be</a:t>
            </a:r>
            <a:r>
              <a:rPr lang="en-US" sz="2400" b="1" i="1" dirty="0">
                <a:effectLst/>
                <a:latin typeface="Baskerville Old Face" pitchFamily="18" charset="0"/>
              </a:rPr>
              <a:t> adjacent</a:t>
            </a:r>
            <a:r>
              <a:rPr lang="en-US" sz="2400" dirty="0">
                <a:effectLst/>
                <a:latin typeface="Baskerville Old Face" pitchFamily="18" charset="0"/>
              </a:rPr>
              <a:t> if their union forms a connected set. 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effectLst/>
                <a:latin typeface="Baskerville Old Face" pitchFamily="18" charset="0"/>
              </a:rPr>
              <a:t>Regions that are not to be adjacent are said to be </a:t>
            </a:r>
            <a:r>
              <a:rPr lang="en-US" sz="2400" b="1" i="1" dirty="0">
                <a:effectLst/>
                <a:latin typeface="Baskerville Old Face" pitchFamily="18" charset="0"/>
              </a:rPr>
              <a:t>disjoint.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000" b="1" i="1" dirty="0">
              <a:effectLst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000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6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669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669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669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2"/>
          <p:cNvSpPr>
            <a:spLocks noChangeArrowheads="1"/>
          </p:cNvSpPr>
          <p:nvPr/>
        </p:nvSpPr>
        <p:spPr bwMode="auto">
          <a:xfrm>
            <a:off x="0" y="0"/>
            <a:ext cx="1452563" cy="1387475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IE"/>
          </a:p>
        </p:txBody>
      </p:sp>
      <p:pic>
        <p:nvPicPr>
          <p:cNvPr id="25603" name="Picture 4" descr="o                                  +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813" y="246063"/>
            <a:ext cx="5899150" cy="741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604" name="Picture 5" descr="o                                  +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813" y="1182688"/>
            <a:ext cx="5899150" cy="741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605" name="Picture 6" descr="o                                  +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813" y="2119313"/>
            <a:ext cx="5899150" cy="741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606" name="Picture 7" descr="o                                  +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813" y="3055938"/>
            <a:ext cx="5899150" cy="741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607" name="Picture 8" descr="o                                  +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813" y="3992563"/>
            <a:ext cx="5899150" cy="741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608" name="Picture 9" descr="o                                  +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813" y="4929188"/>
            <a:ext cx="5899150" cy="741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609" name="Picture 10" descr="o                                  +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813" y="5865813"/>
            <a:ext cx="5899150" cy="741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610" name="Picture 11" descr="o                                  +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59763" y="458788"/>
            <a:ext cx="741362" cy="589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611" name="Picture 13" descr="o                                  +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88213" y="458788"/>
            <a:ext cx="741362" cy="589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612" name="Picture 14" descr="o                                  +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16663" y="458788"/>
            <a:ext cx="741362" cy="589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Basic Relationships Between Pixels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67940" name="Rectangle 4"/>
          <p:cNvSpPr>
            <a:spLocks noGrp="1" noRot="1" noChangeArrowheads="1"/>
          </p:cNvSpPr>
          <p:nvPr>
            <p:ph idx="1"/>
          </p:nvPr>
        </p:nvSpPr>
        <p:spPr>
          <a:xfrm>
            <a:off x="573088" y="1066800"/>
            <a:ext cx="7351712" cy="5257800"/>
          </a:xfrm>
          <a:noFill/>
          <a:ln/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effectLst/>
                <a:latin typeface="Baskerville Old Face" pitchFamily="18" charset="0"/>
              </a:rPr>
              <a:t>Boundary (or border</a:t>
            </a:r>
            <a:r>
              <a:rPr lang="en-US" sz="2400" b="1" dirty="0" smtClean="0">
                <a:effectLst/>
                <a:latin typeface="Baskerville Old Face" pitchFamily="18" charset="0"/>
              </a:rPr>
              <a:t>)</a:t>
            </a:r>
            <a:endParaRPr lang="en-US" sz="2400" dirty="0">
              <a:effectLst/>
              <a:latin typeface="Baskerville Old Face" pitchFamily="18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dirty="0">
                <a:effectLst/>
                <a:latin typeface="Baskerville Old Face" pitchFamily="18" charset="0"/>
              </a:rPr>
              <a:t>The </a:t>
            </a:r>
            <a:r>
              <a:rPr lang="en-US" sz="2400" b="1" i="1" dirty="0">
                <a:effectLst/>
                <a:latin typeface="Baskerville Old Face" pitchFamily="18" charset="0"/>
              </a:rPr>
              <a:t>boundary </a:t>
            </a:r>
            <a:r>
              <a:rPr lang="en-US" sz="2400" dirty="0">
                <a:effectLst/>
                <a:latin typeface="Baskerville Old Face" pitchFamily="18" charset="0"/>
              </a:rPr>
              <a:t>of the region R is the set of pixels in the region that have one or more neighbors that are not in R.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dirty="0">
                <a:effectLst/>
                <a:latin typeface="Baskerville Old Face" pitchFamily="18" charset="0"/>
              </a:rPr>
              <a:t>If R happens to be an entire image, then its boundary is defined as the set of pixels in the first and last rows and columns of the image</a:t>
            </a:r>
            <a:r>
              <a:rPr lang="en-US" sz="2400" dirty="0" smtClean="0">
                <a:effectLst/>
                <a:latin typeface="Baskerville Old Face" pitchFamily="18" charset="0"/>
              </a:rPr>
              <a:t>.</a:t>
            </a:r>
            <a:endParaRPr lang="en-US" sz="2400" dirty="0">
              <a:effectLst/>
              <a:latin typeface="Baskerville Old Face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effectLst/>
                <a:latin typeface="Baskerville Old Face" pitchFamily="18" charset="0"/>
              </a:rPr>
              <a:t>Foreground and background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endParaRPr lang="en-US" sz="2400" dirty="0">
              <a:effectLst/>
              <a:latin typeface="Baskerville Old Face" pitchFamily="18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dirty="0">
                <a:effectLst/>
                <a:latin typeface="Baskerville Old Face" pitchFamily="18" charset="0"/>
              </a:rPr>
              <a:t>An image contains K disjoint regions, </a:t>
            </a:r>
            <a:r>
              <a:rPr lang="en-US" sz="2400" dirty="0" err="1">
                <a:effectLst/>
                <a:latin typeface="Baskerville Old Face" pitchFamily="18" charset="0"/>
              </a:rPr>
              <a:t>R</a:t>
            </a:r>
            <a:r>
              <a:rPr lang="en-US" sz="2400" i="1" baseline="-25000" dirty="0" err="1">
                <a:effectLst/>
                <a:latin typeface="Baskerville Old Face" pitchFamily="18" charset="0"/>
              </a:rPr>
              <a:t>k</a:t>
            </a:r>
            <a:r>
              <a:rPr lang="en-US" sz="2400" dirty="0">
                <a:effectLst/>
                <a:latin typeface="Baskerville Old Face" pitchFamily="18" charset="0"/>
              </a:rPr>
              <a:t>, </a:t>
            </a:r>
            <a:r>
              <a:rPr lang="en-US" sz="2400" i="1" dirty="0">
                <a:effectLst/>
                <a:latin typeface="Baskerville Old Face" pitchFamily="18" charset="0"/>
              </a:rPr>
              <a:t>k</a:t>
            </a:r>
            <a:r>
              <a:rPr lang="en-US" sz="2400" dirty="0">
                <a:effectLst/>
                <a:latin typeface="Baskerville Old Face" pitchFamily="18" charset="0"/>
              </a:rPr>
              <a:t> = 1, 2, …, K. Let </a:t>
            </a:r>
            <a:r>
              <a:rPr lang="en-US" sz="2400" dirty="0" err="1">
                <a:effectLst/>
                <a:latin typeface="Baskerville Old Face" pitchFamily="18" charset="0"/>
              </a:rPr>
              <a:t>R</a:t>
            </a:r>
            <a:r>
              <a:rPr lang="en-US" sz="2400" baseline="-25000" dirty="0" err="1">
                <a:effectLst/>
                <a:latin typeface="Baskerville Old Face" pitchFamily="18" charset="0"/>
              </a:rPr>
              <a:t>u</a:t>
            </a:r>
            <a:r>
              <a:rPr lang="en-US" sz="2400" dirty="0">
                <a:effectLst/>
                <a:latin typeface="Baskerville Old Face" pitchFamily="18" charset="0"/>
              </a:rPr>
              <a:t> denote the union of all the K regions, and let (</a:t>
            </a:r>
            <a:r>
              <a:rPr lang="en-US" sz="2400" dirty="0" err="1">
                <a:effectLst/>
                <a:latin typeface="Baskerville Old Face" pitchFamily="18" charset="0"/>
              </a:rPr>
              <a:t>R</a:t>
            </a:r>
            <a:r>
              <a:rPr lang="en-US" sz="2400" baseline="-25000" dirty="0" err="1">
                <a:effectLst/>
                <a:latin typeface="Baskerville Old Face" pitchFamily="18" charset="0"/>
              </a:rPr>
              <a:t>u</a:t>
            </a:r>
            <a:r>
              <a:rPr lang="en-US" sz="2400" dirty="0">
                <a:effectLst/>
                <a:latin typeface="Baskerville Old Face" pitchFamily="18" charset="0"/>
              </a:rPr>
              <a:t>)</a:t>
            </a:r>
            <a:r>
              <a:rPr lang="en-US" sz="2400" baseline="30000" dirty="0">
                <a:effectLst/>
                <a:latin typeface="Baskerville Old Face" pitchFamily="18" charset="0"/>
              </a:rPr>
              <a:t>c </a:t>
            </a:r>
            <a:r>
              <a:rPr lang="en-US" sz="2400" dirty="0">
                <a:effectLst/>
                <a:latin typeface="Baskerville Old Face" pitchFamily="18" charset="0"/>
              </a:rPr>
              <a:t>denote its complement.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 baseline="30000" dirty="0">
                <a:effectLst/>
                <a:latin typeface="Baskerville Old Face" pitchFamily="18" charset="0"/>
              </a:rPr>
              <a:t>      </a:t>
            </a:r>
            <a:r>
              <a:rPr lang="en-US" sz="2400" dirty="0">
                <a:effectLst/>
                <a:latin typeface="Baskerville Old Face" pitchFamily="18" charset="0"/>
              </a:rPr>
              <a:t>All the points in </a:t>
            </a:r>
            <a:r>
              <a:rPr lang="en-US" sz="2400" dirty="0" err="1">
                <a:effectLst/>
                <a:latin typeface="Baskerville Old Face" pitchFamily="18" charset="0"/>
              </a:rPr>
              <a:t>R</a:t>
            </a:r>
            <a:r>
              <a:rPr lang="en-US" sz="2400" baseline="-25000" dirty="0" err="1">
                <a:effectLst/>
                <a:latin typeface="Baskerville Old Face" pitchFamily="18" charset="0"/>
              </a:rPr>
              <a:t>u</a:t>
            </a:r>
            <a:r>
              <a:rPr lang="en-US" sz="2400" baseline="-25000" dirty="0">
                <a:effectLst/>
                <a:latin typeface="Baskerville Old Face" pitchFamily="18" charset="0"/>
              </a:rPr>
              <a:t> </a:t>
            </a:r>
            <a:r>
              <a:rPr lang="en-US" sz="2400" dirty="0">
                <a:effectLst/>
                <a:latin typeface="Baskerville Old Face" pitchFamily="18" charset="0"/>
              </a:rPr>
              <a:t>is called </a:t>
            </a:r>
            <a:r>
              <a:rPr lang="en-US" sz="2400" b="1" dirty="0">
                <a:effectLst/>
                <a:latin typeface="Baskerville Old Face" pitchFamily="18" charset="0"/>
              </a:rPr>
              <a:t>foreground</a:t>
            </a:r>
            <a:r>
              <a:rPr lang="en-US" sz="2400" dirty="0">
                <a:effectLst/>
                <a:latin typeface="Baskerville Old Face" pitchFamily="18" charset="0"/>
              </a:rPr>
              <a:t>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>
                <a:effectLst/>
                <a:latin typeface="Baskerville Old Face" pitchFamily="18" charset="0"/>
              </a:rPr>
              <a:t>    All the points in (</a:t>
            </a:r>
            <a:r>
              <a:rPr lang="en-US" sz="2400" dirty="0" err="1">
                <a:effectLst/>
                <a:latin typeface="Baskerville Old Face" pitchFamily="18" charset="0"/>
              </a:rPr>
              <a:t>R</a:t>
            </a:r>
            <a:r>
              <a:rPr lang="en-US" sz="2400" baseline="-25000" dirty="0" err="1">
                <a:effectLst/>
                <a:latin typeface="Baskerville Old Face" pitchFamily="18" charset="0"/>
              </a:rPr>
              <a:t>u</a:t>
            </a:r>
            <a:r>
              <a:rPr lang="en-US" sz="2400" dirty="0">
                <a:effectLst/>
                <a:latin typeface="Baskerville Old Face" pitchFamily="18" charset="0"/>
              </a:rPr>
              <a:t>)</a:t>
            </a:r>
            <a:r>
              <a:rPr lang="en-US" sz="2400" baseline="30000" dirty="0">
                <a:effectLst/>
                <a:latin typeface="Baskerville Old Face" pitchFamily="18" charset="0"/>
              </a:rPr>
              <a:t>c</a:t>
            </a:r>
            <a:r>
              <a:rPr lang="en-US" sz="2400" baseline="-25000" dirty="0">
                <a:effectLst/>
                <a:latin typeface="Baskerville Old Face" pitchFamily="18" charset="0"/>
              </a:rPr>
              <a:t> </a:t>
            </a:r>
            <a:r>
              <a:rPr lang="en-US" sz="2400" dirty="0">
                <a:effectLst/>
                <a:latin typeface="Baskerville Old Face" pitchFamily="18" charset="0"/>
              </a:rPr>
              <a:t>is called </a:t>
            </a:r>
            <a:r>
              <a:rPr lang="en-US" sz="2400" b="1" dirty="0">
                <a:effectLst/>
                <a:latin typeface="Baskerville Old Face" pitchFamily="18" charset="0"/>
              </a:rPr>
              <a:t>background</a:t>
            </a:r>
            <a:r>
              <a:rPr lang="en-US" sz="2400" dirty="0">
                <a:effectLst/>
                <a:latin typeface="Baskerville Old Face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Question 1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68964" name="Rectangle 4"/>
          <p:cNvSpPr>
            <a:spLocks noGrp="1" noRot="1" noChangeArrowheads="1"/>
          </p:cNvSpPr>
          <p:nvPr>
            <p:ph idx="1"/>
          </p:nvPr>
        </p:nvSpPr>
        <p:spPr>
          <a:xfrm>
            <a:off x="573088" y="1500188"/>
            <a:ext cx="7808912" cy="4498975"/>
          </a:xfrm>
          <a:noFill/>
          <a:ln/>
        </p:spPr>
        <p:txBody>
          <a:bodyPr/>
          <a:lstStyle/>
          <a:p>
            <a:r>
              <a:rPr lang="en-US" sz="2400" b="1" dirty="0">
                <a:effectLst/>
              </a:rPr>
              <a:t>In the following arrangement of pixels, are the two regions (of 1s) adjacent? (if 8-adjacency is used)</a:t>
            </a:r>
          </a:p>
          <a:p>
            <a:endParaRPr lang="en-US" sz="2400" b="1" dirty="0">
              <a:effectLst/>
            </a:endParaRPr>
          </a:p>
          <a:p>
            <a:pPr>
              <a:buFont typeface="Arial" charset="0"/>
              <a:buNone/>
            </a:pPr>
            <a:r>
              <a:rPr lang="en-US" sz="2400" dirty="0">
                <a:effectLst/>
              </a:rPr>
              <a:t>    1      1      1</a:t>
            </a:r>
          </a:p>
          <a:p>
            <a:pPr>
              <a:buFont typeface="Arial" charset="0"/>
              <a:buNone/>
            </a:pPr>
            <a:r>
              <a:rPr lang="en-US" sz="2400" dirty="0">
                <a:effectLst/>
              </a:rPr>
              <a:t>    1      0      1</a:t>
            </a:r>
          </a:p>
          <a:p>
            <a:pPr>
              <a:buFont typeface="Arial" charset="0"/>
              <a:buNone/>
            </a:pPr>
            <a:r>
              <a:rPr lang="en-US" sz="2400" dirty="0">
                <a:effectLst/>
              </a:rPr>
              <a:t>    0      1      0</a:t>
            </a:r>
          </a:p>
          <a:p>
            <a:pPr>
              <a:buFont typeface="Arial" charset="0"/>
              <a:buNone/>
            </a:pPr>
            <a:r>
              <a:rPr lang="en-US" sz="2400" dirty="0">
                <a:effectLst/>
              </a:rPr>
              <a:t>    0      0      1</a:t>
            </a:r>
          </a:p>
          <a:p>
            <a:pPr>
              <a:buFont typeface="Arial" charset="0"/>
              <a:buNone/>
            </a:pPr>
            <a:r>
              <a:rPr lang="en-US" sz="2400" dirty="0">
                <a:effectLst/>
              </a:rPr>
              <a:t>    1      1      1</a:t>
            </a:r>
          </a:p>
          <a:p>
            <a:pPr>
              <a:buFont typeface="Arial" charset="0"/>
              <a:buNone/>
            </a:pPr>
            <a:r>
              <a:rPr lang="en-US" sz="2400" dirty="0">
                <a:effectLst/>
              </a:rPr>
              <a:t>    1      1      1</a:t>
            </a:r>
          </a:p>
        </p:txBody>
      </p:sp>
      <p:sp>
        <p:nvSpPr>
          <p:cNvPr id="168966" name="Rectangle 6"/>
          <p:cNvSpPr>
            <a:spLocks noChangeArrowheads="1"/>
          </p:cNvSpPr>
          <p:nvPr/>
        </p:nvSpPr>
        <p:spPr bwMode="auto">
          <a:xfrm>
            <a:off x="987425" y="2801938"/>
            <a:ext cx="1784350" cy="1276350"/>
          </a:xfrm>
          <a:prstGeom prst="rect">
            <a:avLst/>
          </a:prstGeom>
          <a:solidFill>
            <a:schemeClr val="accent1">
              <a:alpha val="11000"/>
            </a:schemeClr>
          </a:solidFill>
          <a:ln w="25400">
            <a:solidFill>
              <a:srgbClr val="9933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67" name="Rectangle 7"/>
          <p:cNvSpPr>
            <a:spLocks noChangeArrowheads="1"/>
          </p:cNvSpPr>
          <p:nvPr/>
        </p:nvSpPr>
        <p:spPr bwMode="auto">
          <a:xfrm>
            <a:off x="996950" y="4111625"/>
            <a:ext cx="1784350" cy="1276350"/>
          </a:xfrm>
          <a:prstGeom prst="rect">
            <a:avLst/>
          </a:prstGeom>
          <a:solidFill>
            <a:schemeClr val="accent1">
              <a:alpha val="23000"/>
            </a:schemeClr>
          </a:solidFill>
          <a:ln w="25400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68" name="AutoShape 8"/>
          <p:cNvSpPr>
            <a:spLocks noChangeArrowheads="1"/>
          </p:cNvSpPr>
          <p:nvPr/>
        </p:nvSpPr>
        <p:spPr bwMode="auto">
          <a:xfrm>
            <a:off x="3309938" y="2960688"/>
            <a:ext cx="1363662" cy="696912"/>
          </a:xfrm>
          <a:prstGeom prst="wedgeRoundRectCallout">
            <a:avLst>
              <a:gd name="adj1" fmla="val -88417"/>
              <a:gd name="adj2" fmla="val 71866"/>
              <a:gd name="adj3" fmla="val 16667"/>
            </a:avLst>
          </a:prstGeom>
          <a:solidFill>
            <a:srgbClr val="9933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Region 1</a:t>
            </a:r>
          </a:p>
        </p:txBody>
      </p:sp>
      <p:sp>
        <p:nvSpPr>
          <p:cNvPr id="168969" name="AutoShape 9"/>
          <p:cNvSpPr>
            <a:spLocks noChangeArrowheads="1"/>
          </p:cNvSpPr>
          <p:nvPr/>
        </p:nvSpPr>
        <p:spPr bwMode="auto">
          <a:xfrm>
            <a:off x="3290888" y="3998913"/>
            <a:ext cx="1363662" cy="696912"/>
          </a:xfrm>
          <a:prstGeom prst="wedgeRoundRectCallout">
            <a:avLst>
              <a:gd name="adj1" fmla="val -81898"/>
              <a:gd name="adj2" fmla="val 57060"/>
              <a:gd name="adj3" fmla="val 16667"/>
            </a:avLst>
          </a:prstGeom>
          <a:solidFill>
            <a:schemeClr val="accent1">
              <a:alpha val="39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Region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Question 2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69988" name="Rectangle 4"/>
          <p:cNvSpPr>
            <a:spLocks noGrp="1" noRot="1" noChangeArrowheads="1"/>
          </p:cNvSpPr>
          <p:nvPr>
            <p:ph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>
                <a:effectLst/>
              </a:rPr>
              <a:t>In the following arrangement of pixels, are the two parts (of 1s) adjacent? (if 4-adjacency is used)</a:t>
            </a:r>
          </a:p>
          <a:p>
            <a:endParaRPr lang="en-US" sz="2400" b="1">
              <a:effectLst/>
            </a:endParaRP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1      1      1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1      0      1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0      1      0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0      0      1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1      1      1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1      1      1</a:t>
            </a:r>
          </a:p>
        </p:txBody>
      </p:sp>
      <p:sp>
        <p:nvSpPr>
          <p:cNvPr id="169989" name="Rectangle 5"/>
          <p:cNvSpPr>
            <a:spLocks noChangeArrowheads="1"/>
          </p:cNvSpPr>
          <p:nvPr/>
        </p:nvSpPr>
        <p:spPr bwMode="auto">
          <a:xfrm>
            <a:off x="987425" y="2801938"/>
            <a:ext cx="1784350" cy="1276350"/>
          </a:xfrm>
          <a:prstGeom prst="rect">
            <a:avLst/>
          </a:prstGeom>
          <a:solidFill>
            <a:schemeClr val="accent1">
              <a:alpha val="11000"/>
            </a:schemeClr>
          </a:solidFill>
          <a:ln w="25400">
            <a:solidFill>
              <a:srgbClr val="9933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9990" name="Rectangle 6"/>
          <p:cNvSpPr>
            <a:spLocks noChangeArrowheads="1"/>
          </p:cNvSpPr>
          <p:nvPr/>
        </p:nvSpPr>
        <p:spPr bwMode="auto">
          <a:xfrm>
            <a:off x="996950" y="4111625"/>
            <a:ext cx="1784350" cy="1276350"/>
          </a:xfrm>
          <a:prstGeom prst="rect">
            <a:avLst/>
          </a:prstGeom>
          <a:solidFill>
            <a:schemeClr val="accent1">
              <a:alpha val="23000"/>
            </a:schemeClr>
          </a:solidFill>
          <a:ln w="25400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9991" name="AutoShape 7"/>
          <p:cNvSpPr>
            <a:spLocks noChangeArrowheads="1"/>
          </p:cNvSpPr>
          <p:nvPr/>
        </p:nvSpPr>
        <p:spPr bwMode="auto">
          <a:xfrm>
            <a:off x="3309938" y="2960688"/>
            <a:ext cx="1363662" cy="696912"/>
          </a:xfrm>
          <a:prstGeom prst="wedgeRoundRectCallout">
            <a:avLst>
              <a:gd name="adj1" fmla="val -88417"/>
              <a:gd name="adj2" fmla="val 71866"/>
              <a:gd name="adj3" fmla="val 16667"/>
            </a:avLst>
          </a:prstGeom>
          <a:solidFill>
            <a:srgbClr val="9933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Part 1</a:t>
            </a:r>
          </a:p>
        </p:txBody>
      </p:sp>
      <p:sp>
        <p:nvSpPr>
          <p:cNvPr id="169992" name="AutoShape 8"/>
          <p:cNvSpPr>
            <a:spLocks noChangeArrowheads="1"/>
          </p:cNvSpPr>
          <p:nvPr/>
        </p:nvSpPr>
        <p:spPr bwMode="auto">
          <a:xfrm>
            <a:off x="3290888" y="3998913"/>
            <a:ext cx="1363662" cy="696912"/>
          </a:xfrm>
          <a:prstGeom prst="wedgeRoundRectCallout">
            <a:avLst>
              <a:gd name="adj1" fmla="val -81898"/>
              <a:gd name="adj2" fmla="val 57060"/>
              <a:gd name="adj3" fmla="val 16667"/>
            </a:avLst>
          </a:prstGeom>
          <a:solidFill>
            <a:schemeClr val="accent1">
              <a:alpha val="39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Part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/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71012" name="Rectangle 4"/>
          <p:cNvSpPr>
            <a:spLocks noGrp="1" noRot="1" noChangeArrowheads="1"/>
          </p:cNvSpPr>
          <p:nvPr>
            <p:ph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>
                <a:effectLst/>
              </a:rPr>
              <a:t>In the following arrangement of pixels, the two regions (of 1s) are disjoint (if 4-adjacency is used)</a:t>
            </a:r>
          </a:p>
          <a:p>
            <a:endParaRPr lang="en-US" sz="2400" b="1">
              <a:effectLst/>
            </a:endParaRP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1      1      1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1      0      1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0      1      0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0      0      1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1      1      1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1      1      1</a:t>
            </a:r>
          </a:p>
        </p:txBody>
      </p:sp>
      <p:sp>
        <p:nvSpPr>
          <p:cNvPr id="171013" name="Rectangle 5"/>
          <p:cNvSpPr>
            <a:spLocks noChangeArrowheads="1"/>
          </p:cNvSpPr>
          <p:nvPr/>
        </p:nvSpPr>
        <p:spPr bwMode="auto">
          <a:xfrm>
            <a:off x="987425" y="2801938"/>
            <a:ext cx="1784350" cy="811212"/>
          </a:xfrm>
          <a:prstGeom prst="rect">
            <a:avLst/>
          </a:prstGeom>
          <a:solidFill>
            <a:schemeClr val="accent1">
              <a:alpha val="11000"/>
            </a:schemeClr>
          </a:solidFill>
          <a:ln w="25400">
            <a:solidFill>
              <a:srgbClr val="9933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1014" name="Rectangle 6"/>
          <p:cNvSpPr>
            <a:spLocks noChangeArrowheads="1"/>
          </p:cNvSpPr>
          <p:nvPr/>
        </p:nvSpPr>
        <p:spPr bwMode="auto">
          <a:xfrm>
            <a:off x="996950" y="4111625"/>
            <a:ext cx="1784350" cy="1276350"/>
          </a:xfrm>
          <a:prstGeom prst="rect">
            <a:avLst/>
          </a:prstGeom>
          <a:solidFill>
            <a:schemeClr val="accent1">
              <a:alpha val="23000"/>
            </a:schemeClr>
          </a:solidFill>
          <a:ln w="25400">
            <a:solidFill>
              <a:schemeClr val="folHlink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1015" name="AutoShape 7"/>
          <p:cNvSpPr>
            <a:spLocks noChangeArrowheads="1"/>
          </p:cNvSpPr>
          <p:nvPr/>
        </p:nvSpPr>
        <p:spPr bwMode="auto">
          <a:xfrm>
            <a:off x="3311525" y="2960688"/>
            <a:ext cx="1363663" cy="696912"/>
          </a:xfrm>
          <a:prstGeom prst="wedgeRoundRectCallout">
            <a:avLst>
              <a:gd name="adj1" fmla="val -88417"/>
              <a:gd name="adj2" fmla="val 7176"/>
              <a:gd name="adj3" fmla="val 16667"/>
            </a:avLst>
          </a:prstGeom>
          <a:solidFill>
            <a:srgbClr val="9933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Region 1</a:t>
            </a:r>
          </a:p>
        </p:txBody>
      </p:sp>
      <p:sp>
        <p:nvSpPr>
          <p:cNvPr id="171016" name="AutoShape 8"/>
          <p:cNvSpPr>
            <a:spLocks noChangeArrowheads="1"/>
          </p:cNvSpPr>
          <p:nvPr/>
        </p:nvSpPr>
        <p:spPr bwMode="auto">
          <a:xfrm>
            <a:off x="3290888" y="3998913"/>
            <a:ext cx="1363662" cy="696912"/>
          </a:xfrm>
          <a:prstGeom prst="wedgeRoundRectCallout">
            <a:avLst>
              <a:gd name="adj1" fmla="val -90394"/>
              <a:gd name="adj2" fmla="val 25856"/>
              <a:gd name="adj3" fmla="val 16667"/>
            </a:avLst>
          </a:prstGeom>
          <a:solidFill>
            <a:schemeClr val="accent1">
              <a:alpha val="39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Region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/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72036" name="Rectangle 4"/>
          <p:cNvSpPr>
            <a:spLocks noGrp="1" noRot="1" noChangeArrowheads="1"/>
          </p:cNvSpPr>
          <p:nvPr>
            <p:ph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>
                <a:effectLst/>
              </a:rPr>
              <a:t>In the following arrangement of pixels, the two regions (of 1s) are disjoint (if 4-adjacency is used)</a:t>
            </a:r>
          </a:p>
          <a:p>
            <a:endParaRPr lang="en-US" sz="2400" b="1">
              <a:effectLst/>
            </a:endParaRP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1      1      1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1      0      1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0      1      0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0      0      1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1      1      1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1      1      1</a:t>
            </a: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987425" y="2801938"/>
            <a:ext cx="1784350" cy="388937"/>
          </a:xfrm>
          <a:prstGeom prst="rect">
            <a:avLst/>
          </a:prstGeom>
          <a:solidFill>
            <a:srgbClr val="993300">
              <a:alpha val="45000"/>
            </a:srgbClr>
          </a:solidFill>
          <a:ln w="25400">
            <a:noFill/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2039" name="AutoShape 7"/>
          <p:cNvSpPr>
            <a:spLocks noChangeArrowheads="1"/>
          </p:cNvSpPr>
          <p:nvPr/>
        </p:nvSpPr>
        <p:spPr bwMode="auto">
          <a:xfrm>
            <a:off x="3311525" y="2960688"/>
            <a:ext cx="1538288" cy="696912"/>
          </a:xfrm>
          <a:prstGeom prst="wedgeRoundRectCallout">
            <a:avLst>
              <a:gd name="adj1" fmla="val -84056"/>
              <a:gd name="adj2" fmla="val 7176"/>
              <a:gd name="adj3" fmla="val 16667"/>
            </a:avLst>
          </a:prstGeom>
          <a:solidFill>
            <a:srgbClr val="9933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foreground</a:t>
            </a:r>
          </a:p>
        </p:txBody>
      </p:sp>
      <p:sp>
        <p:nvSpPr>
          <p:cNvPr id="172040" name="AutoShape 8"/>
          <p:cNvSpPr>
            <a:spLocks noChangeArrowheads="1"/>
          </p:cNvSpPr>
          <p:nvPr/>
        </p:nvSpPr>
        <p:spPr bwMode="auto">
          <a:xfrm>
            <a:off x="3290888" y="3998913"/>
            <a:ext cx="1668462" cy="696912"/>
          </a:xfrm>
          <a:prstGeom prst="wedgeRoundRectCallout">
            <a:avLst>
              <a:gd name="adj1" fmla="val -83870"/>
              <a:gd name="adj2" fmla="val -65944"/>
              <a:gd name="adj3" fmla="val 16667"/>
            </a:avLst>
          </a:prstGeom>
          <a:solidFill>
            <a:schemeClr val="accent1">
              <a:alpha val="39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/>
              <a:t>background</a:t>
            </a:r>
          </a:p>
        </p:txBody>
      </p:sp>
      <p:sp>
        <p:nvSpPr>
          <p:cNvPr id="172041" name="Rectangle 9"/>
          <p:cNvSpPr>
            <a:spLocks noChangeArrowheads="1"/>
          </p:cNvSpPr>
          <p:nvPr/>
        </p:nvSpPr>
        <p:spPr bwMode="auto">
          <a:xfrm>
            <a:off x="982663" y="3173413"/>
            <a:ext cx="376237" cy="449262"/>
          </a:xfrm>
          <a:prstGeom prst="rect">
            <a:avLst/>
          </a:prstGeom>
          <a:solidFill>
            <a:srgbClr val="993300">
              <a:alpha val="42999"/>
            </a:srgbClr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2043" name="Rectangle 11"/>
          <p:cNvSpPr>
            <a:spLocks noChangeArrowheads="1"/>
          </p:cNvSpPr>
          <p:nvPr/>
        </p:nvSpPr>
        <p:spPr bwMode="auto">
          <a:xfrm>
            <a:off x="2392363" y="3168650"/>
            <a:ext cx="376237" cy="449263"/>
          </a:xfrm>
          <a:prstGeom prst="rect">
            <a:avLst/>
          </a:prstGeom>
          <a:solidFill>
            <a:srgbClr val="993300">
              <a:alpha val="42999"/>
            </a:srgbClr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2044" name="Rectangle 12"/>
          <p:cNvSpPr>
            <a:spLocks noChangeArrowheads="1"/>
          </p:cNvSpPr>
          <p:nvPr/>
        </p:nvSpPr>
        <p:spPr bwMode="auto">
          <a:xfrm>
            <a:off x="1701800" y="3621088"/>
            <a:ext cx="376238" cy="449262"/>
          </a:xfrm>
          <a:prstGeom prst="rect">
            <a:avLst/>
          </a:prstGeom>
          <a:solidFill>
            <a:srgbClr val="993300">
              <a:alpha val="42999"/>
            </a:srgbClr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2045" name="Rectangle 13"/>
          <p:cNvSpPr>
            <a:spLocks noChangeArrowheads="1"/>
          </p:cNvSpPr>
          <p:nvPr/>
        </p:nvSpPr>
        <p:spPr bwMode="auto">
          <a:xfrm>
            <a:off x="1011238" y="4525963"/>
            <a:ext cx="1784350" cy="852487"/>
          </a:xfrm>
          <a:prstGeom prst="rect">
            <a:avLst/>
          </a:prstGeom>
          <a:solidFill>
            <a:srgbClr val="993300">
              <a:alpha val="45000"/>
            </a:srgbClr>
          </a:solidFill>
          <a:ln w="25400">
            <a:noFill/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2046" name="Rectangle 14"/>
          <p:cNvSpPr>
            <a:spLocks noChangeArrowheads="1"/>
          </p:cNvSpPr>
          <p:nvPr/>
        </p:nvSpPr>
        <p:spPr bwMode="auto">
          <a:xfrm>
            <a:off x="2425700" y="4087813"/>
            <a:ext cx="376238" cy="449262"/>
          </a:xfrm>
          <a:prstGeom prst="rect">
            <a:avLst/>
          </a:prstGeom>
          <a:solidFill>
            <a:srgbClr val="993300">
              <a:alpha val="42999"/>
            </a:srgbClr>
          </a:solidFill>
          <a:ln w="254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Question 3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73060" name="Rectangle 4"/>
          <p:cNvSpPr>
            <a:spLocks noGrp="1" noRot="1" noChangeArrowheads="1"/>
          </p:cNvSpPr>
          <p:nvPr>
            <p:ph idx="1"/>
          </p:nvPr>
        </p:nvSpPr>
        <p:spPr>
          <a:xfrm>
            <a:off x="573088" y="1500188"/>
            <a:ext cx="7580312" cy="4498975"/>
          </a:xfrm>
          <a:noFill/>
          <a:ln/>
        </p:spPr>
        <p:txBody>
          <a:bodyPr>
            <a:normAutofit lnSpcReduction="10000"/>
          </a:bodyPr>
          <a:lstStyle/>
          <a:p>
            <a:r>
              <a:rPr lang="en-US" sz="2400" b="1" dirty="0">
                <a:effectLst/>
              </a:rPr>
              <a:t>In the following arrangement of pixels, the circled point is part of the boundary of the 1-valued pixels if 8-adjacency is used, true or false?</a:t>
            </a:r>
          </a:p>
          <a:p>
            <a:endParaRPr lang="en-US" sz="2400" b="1" dirty="0">
              <a:effectLst/>
            </a:endParaRPr>
          </a:p>
          <a:p>
            <a:pPr>
              <a:buFont typeface="Arial" charset="0"/>
              <a:buNone/>
            </a:pPr>
            <a:r>
              <a:rPr lang="en-US" sz="2400" dirty="0">
                <a:effectLst/>
              </a:rPr>
              <a:t>    0      0      0      0      0</a:t>
            </a:r>
          </a:p>
          <a:p>
            <a:pPr>
              <a:buFont typeface="Arial" charset="0"/>
              <a:buNone/>
            </a:pPr>
            <a:r>
              <a:rPr lang="en-US" sz="2400" dirty="0">
                <a:effectLst/>
              </a:rPr>
              <a:t>    0      1      1      0      0</a:t>
            </a:r>
          </a:p>
          <a:p>
            <a:pPr>
              <a:buFont typeface="Arial" charset="0"/>
              <a:buNone/>
            </a:pPr>
            <a:r>
              <a:rPr lang="en-US" sz="2400" dirty="0">
                <a:effectLst/>
              </a:rPr>
              <a:t>    0      1      1      0      0</a:t>
            </a:r>
          </a:p>
          <a:p>
            <a:pPr>
              <a:buFont typeface="Arial" charset="0"/>
              <a:buNone/>
            </a:pPr>
            <a:r>
              <a:rPr lang="en-US" sz="2400" dirty="0">
                <a:effectLst/>
              </a:rPr>
              <a:t>    0      1      1      1      0</a:t>
            </a:r>
          </a:p>
          <a:p>
            <a:pPr>
              <a:buFont typeface="Arial" charset="0"/>
              <a:buNone/>
            </a:pPr>
            <a:r>
              <a:rPr lang="en-US" sz="2400" dirty="0">
                <a:effectLst/>
              </a:rPr>
              <a:t>    0      1      1      1      0</a:t>
            </a:r>
          </a:p>
          <a:p>
            <a:pPr>
              <a:buFont typeface="Arial" charset="0"/>
              <a:buNone/>
            </a:pPr>
            <a:r>
              <a:rPr lang="en-US" sz="2400" dirty="0">
                <a:effectLst/>
              </a:rPr>
              <a:t>    0      0      0      0      0</a:t>
            </a:r>
          </a:p>
        </p:txBody>
      </p:sp>
      <p:sp>
        <p:nvSpPr>
          <p:cNvPr id="173065" name="Oval 9"/>
          <p:cNvSpPr>
            <a:spLocks noChangeArrowheads="1"/>
          </p:cNvSpPr>
          <p:nvPr/>
        </p:nvSpPr>
        <p:spPr bwMode="auto">
          <a:xfrm>
            <a:off x="2382838" y="4445000"/>
            <a:ext cx="479425" cy="436563"/>
          </a:xfrm>
          <a:prstGeom prst="ellipse">
            <a:avLst/>
          </a:prstGeom>
          <a:solidFill>
            <a:srgbClr val="993300">
              <a:alpha val="41000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Question 4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74084" name="Rectangle 4"/>
          <p:cNvSpPr>
            <a:spLocks noGrp="1" noRot="1" noChangeArrowheads="1"/>
          </p:cNvSpPr>
          <p:nvPr>
            <p:ph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>
                <a:effectLst/>
              </a:rPr>
              <a:t>In the following arrangement of pixels, the circled point is part of the boundary of the 1-valued pixels if 4-adjacency is used, true or false?</a:t>
            </a:r>
          </a:p>
          <a:p>
            <a:endParaRPr lang="en-US" sz="2400" b="1">
              <a:effectLst/>
            </a:endParaRP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0      1      1      0      0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0      1      1      0      0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0      1      1      1      0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0      1      1      1      0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</p:txBody>
      </p:sp>
      <p:sp>
        <p:nvSpPr>
          <p:cNvPr id="174085" name="Oval 5"/>
          <p:cNvSpPr>
            <a:spLocks noChangeArrowheads="1"/>
          </p:cNvSpPr>
          <p:nvPr/>
        </p:nvSpPr>
        <p:spPr bwMode="auto">
          <a:xfrm>
            <a:off x="2382838" y="4445000"/>
            <a:ext cx="479425" cy="436563"/>
          </a:xfrm>
          <a:prstGeom prst="ellipse">
            <a:avLst/>
          </a:prstGeom>
          <a:solidFill>
            <a:srgbClr val="993300">
              <a:alpha val="41000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Distance Measures</a:t>
            </a:r>
            <a:endParaRPr lang="en-US" sz="3200"/>
          </a:p>
        </p:txBody>
      </p:sp>
      <p:sp>
        <p:nvSpPr>
          <p:cNvPr id="175108" name="Rectangle 4"/>
          <p:cNvSpPr>
            <a:spLocks noGrp="1" noRot="1" noChangeArrowheads="1"/>
          </p:cNvSpPr>
          <p:nvPr>
            <p:ph idx="1"/>
          </p:nvPr>
        </p:nvSpPr>
        <p:spPr>
          <a:xfrm>
            <a:off x="573088" y="1500188"/>
            <a:ext cx="7580312" cy="4498975"/>
          </a:xfrm>
          <a:noFill/>
          <a:ln/>
        </p:spPr>
        <p:txBody>
          <a:bodyPr>
            <a:normAutofit/>
          </a:bodyPr>
          <a:lstStyle/>
          <a:p>
            <a:pPr marL="609600" indent="-609600"/>
            <a:r>
              <a:rPr lang="en-US" sz="2800" dirty="0">
                <a:effectLst/>
                <a:latin typeface="Baskerville Old Face" pitchFamily="18" charset="0"/>
              </a:rPr>
              <a:t>Given pixels </a:t>
            </a:r>
            <a:r>
              <a:rPr lang="en-US" sz="2800" i="1" dirty="0">
                <a:effectLst/>
                <a:latin typeface="Baskerville Old Face" pitchFamily="18" charset="0"/>
              </a:rPr>
              <a:t>p, q </a:t>
            </a:r>
            <a:r>
              <a:rPr lang="en-US" sz="2800" dirty="0">
                <a:effectLst/>
                <a:latin typeface="Baskerville Old Face" pitchFamily="18" charset="0"/>
              </a:rPr>
              <a:t>and </a:t>
            </a:r>
            <a:r>
              <a:rPr lang="en-US" sz="2800" i="1" dirty="0">
                <a:effectLst/>
                <a:latin typeface="Baskerville Old Face" pitchFamily="18" charset="0"/>
              </a:rPr>
              <a:t>z </a:t>
            </a:r>
            <a:r>
              <a:rPr lang="en-US" sz="2800" dirty="0">
                <a:effectLst/>
                <a:latin typeface="Baskerville Old Face" pitchFamily="18" charset="0"/>
              </a:rPr>
              <a:t>with coordinates (x, y), (s, t), (u, v) respectively, the distance function D has following properties:</a:t>
            </a:r>
          </a:p>
          <a:p>
            <a:pPr marL="609600" indent="-609600"/>
            <a:endParaRPr lang="en-US" sz="2800" dirty="0">
              <a:effectLst/>
              <a:latin typeface="Baskerville Old Face" pitchFamily="18" charset="0"/>
            </a:endParaRPr>
          </a:p>
          <a:p>
            <a:pPr marL="609600" indent="-609600">
              <a:buFont typeface="Arial" charset="0"/>
              <a:buAutoNum type="alphaLcPeriod"/>
            </a:pPr>
            <a:r>
              <a:rPr lang="en-US" sz="2800" dirty="0">
                <a:effectLst/>
                <a:latin typeface="Baskerville Old Face" pitchFamily="18" charset="0"/>
              </a:rPr>
              <a:t>D(p, q) </a:t>
            </a:r>
            <a:r>
              <a:rPr lang="en-US" sz="2800" dirty="0">
                <a:effectLst/>
                <a:latin typeface="Baskerville Old Face" pitchFamily="18" charset="0"/>
                <a:cs typeface="Tahoma" pitchFamily="34" charset="0"/>
              </a:rPr>
              <a:t>≥ </a:t>
            </a:r>
            <a:r>
              <a:rPr lang="en-US" sz="2800" dirty="0">
                <a:effectLst/>
                <a:latin typeface="Baskerville Old Face" pitchFamily="18" charset="0"/>
              </a:rPr>
              <a:t>0      [D(p, q) = 0, </a:t>
            </a:r>
            <a:r>
              <a:rPr lang="en-US" sz="2800" dirty="0" err="1">
                <a:effectLst/>
                <a:latin typeface="Baskerville Old Face" pitchFamily="18" charset="0"/>
              </a:rPr>
              <a:t>iff</a:t>
            </a:r>
            <a:r>
              <a:rPr lang="en-US" sz="2800" dirty="0">
                <a:effectLst/>
                <a:latin typeface="Baskerville Old Face" pitchFamily="18" charset="0"/>
              </a:rPr>
              <a:t> p = q]</a:t>
            </a:r>
          </a:p>
          <a:p>
            <a:pPr marL="609600" indent="-609600">
              <a:buFont typeface="Arial" charset="0"/>
              <a:buAutoNum type="alphaLcPeriod"/>
            </a:pPr>
            <a:endParaRPr lang="en-US" sz="2800" dirty="0">
              <a:effectLst/>
              <a:latin typeface="Baskerville Old Face" pitchFamily="18" charset="0"/>
            </a:endParaRPr>
          </a:p>
          <a:p>
            <a:pPr marL="609600" indent="-609600">
              <a:buFont typeface="Arial" charset="0"/>
              <a:buAutoNum type="alphaLcPeriod"/>
            </a:pPr>
            <a:r>
              <a:rPr lang="en-US" sz="2800" dirty="0">
                <a:effectLst/>
                <a:latin typeface="Baskerville Old Face" pitchFamily="18" charset="0"/>
              </a:rPr>
              <a:t>D(p, q) = D(q, p)</a:t>
            </a:r>
          </a:p>
          <a:p>
            <a:pPr marL="609600" indent="-609600">
              <a:buFont typeface="Arial" charset="0"/>
              <a:buAutoNum type="alphaLcPeriod"/>
            </a:pPr>
            <a:endParaRPr lang="en-US" sz="2800" dirty="0">
              <a:effectLst/>
              <a:latin typeface="Baskerville Old Face" pitchFamily="18" charset="0"/>
            </a:endParaRPr>
          </a:p>
          <a:p>
            <a:pPr marL="609600" indent="-609600">
              <a:buFont typeface="Arial" charset="0"/>
              <a:buAutoNum type="alphaLcPeriod"/>
            </a:pPr>
            <a:r>
              <a:rPr lang="en-US" sz="2800" dirty="0">
                <a:effectLst/>
                <a:latin typeface="Baskerville Old Face" pitchFamily="18" charset="0"/>
              </a:rPr>
              <a:t>D(p, z) </a:t>
            </a:r>
            <a:r>
              <a:rPr lang="en-US" sz="2800" dirty="0">
                <a:effectLst/>
                <a:latin typeface="Baskerville Old Face" pitchFamily="18" charset="0"/>
                <a:cs typeface="Tahoma" pitchFamily="34" charset="0"/>
              </a:rPr>
              <a:t>≤ </a:t>
            </a:r>
            <a:r>
              <a:rPr lang="en-US" sz="2800" dirty="0">
                <a:effectLst/>
                <a:latin typeface="Baskerville Old Face" pitchFamily="18" charset="0"/>
              </a:rPr>
              <a:t>D(p, q) + D(q, z)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Distance Measures</a:t>
            </a:r>
            <a:endParaRPr lang="en-US" sz="3200"/>
          </a:p>
        </p:txBody>
      </p:sp>
      <p:sp>
        <p:nvSpPr>
          <p:cNvPr id="176132" name="Rectangle 4"/>
          <p:cNvSpPr>
            <a:spLocks noGrp="1" noRot="1" noChangeArrowheads="1"/>
          </p:cNvSpPr>
          <p:nvPr>
            <p:ph idx="1"/>
          </p:nvPr>
        </p:nvSpPr>
        <p:spPr>
          <a:xfrm>
            <a:off x="573088" y="1500188"/>
            <a:ext cx="7504112" cy="4498975"/>
          </a:xfrm>
          <a:noFill/>
          <a:ln/>
        </p:spPr>
        <p:txBody>
          <a:bodyPr>
            <a:normAutofit lnSpcReduction="10000"/>
          </a:bodyPr>
          <a:lstStyle/>
          <a:p>
            <a:pPr marL="609600" indent="-609600">
              <a:lnSpc>
                <a:spcPct val="90000"/>
              </a:lnSpc>
              <a:buFont typeface="Arial" charset="0"/>
              <a:buNone/>
            </a:pPr>
            <a:r>
              <a:rPr lang="en-US" sz="2800" dirty="0">
                <a:effectLst/>
                <a:latin typeface="Baskerville Old Face" pitchFamily="18" charset="0"/>
              </a:rPr>
              <a:t>The following are the different Distance measures:</a:t>
            </a:r>
          </a:p>
          <a:p>
            <a:pPr marL="609600" indent="-609600">
              <a:lnSpc>
                <a:spcPct val="90000"/>
              </a:lnSpc>
              <a:buFont typeface="Arial" charset="0"/>
              <a:buNone/>
            </a:pPr>
            <a:endParaRPr lang="en-US" sz="2800" dirty="0">
              <a:effectLst/>
              <a:latin typeface="Baskerville Old Face" pitchFamily="18" charset="0"/>
            </a:endParaRPr>
          </a:p>
          <a:p>
            <a:pPr marL="609600" indent="-609600">
              <a:lnSpc>
                <a:spcPct val="90000"/>
              </a:lnSpc>
              <a:buFont typeface="Arial" charset="0"/>
              <a:buNone/>
            </a:pPr>
            <a:r>
              <a:rPr lang="en-US" sz="2800" dirty="0">
                <a:effectLst/>
                <a:latin typeface="Baskerville Old Face" pitchFamily="18" charset="0"/>
              </a:rPr>
              <a:t>    a. Euclidean Distance :</a:t>
            </a:r>
          </a:p>
          <a:p>
            <a:pPr marL="609600" indent="-609600">
              <a:lnSpc>
                <a:spcPct val="90000"/>
              </a:lnSpc>
              <a:buFont typeface="Arial" charset="0"/>
              <a:buNone/>
            </a:pPr>
            <a:r>
              <a:rPr lang="en-US" sz="2800" dirty="0">
                <a:effectLst/>
                <a:latin typeface="Baskerville Old Face" pitchFamily="18" charset="0"/>
              </a:rPr>
              <a:t>     D</a:t>
            </a:r>
            <a:r>
              <a:rPr lang="en-US" sz="2800" baseline="-25000" dirty="0">
                <a:effectLst/>
                <a:latin typeface="Baskerville Old Face" pitchFamily="18" charset="0"/>
              </a:rPr>
              <a:t>e</a:t>
            </a:r>
            <a:r>
              <a:rPr lang="en-US" sz="2800" dirty="0">
                <a:effectLst/>
                <a:latin typeface="Baskerville Old Face" pitchFamily="18" charset="0"/>
              </a:rPr>
              <a:t>(p, q) = [(x-s)</a:t>
            </a:r>
            <a:r>
              <a:rPr lang="en-US" sz="2800" baseline="30000" dirty="0">
                <a:effectLst/>
                <a:latin typeface="Baskerville Old Face" pitchFamily="18" charset="0"/>
              </a:rPr>
              <a:t>2</a:t>
            </a:r>
            <a:r>
              <a:rPr lang="en-US" sz="2800" dirty="0">
                <a:effectLst/>
                <a:latin typeface="Baskerville Old Face" pitchFamily="18" charset="0"/>
              </a:rPr>
              <a:t> + (y-t)</a:t>
            </a:r>
            <a:r>
              <a:rPr lang="en-US" sz="2800" baseline="30000" dirty="0">
                <a:effectLst/>
                <a:latin typeface="Baskerville Old Face" pitchFamily="18" charset="0"/>
              </a:rPr>
              <a:t>2</a:t>
            </a:r>
            <a:r>
              <a:rPr lang="en-US" sz="2800" dirty="0">
                <a:effectLst/>
                <a:latin typeface="Baskerville Old Face" pitchFamily="18" charset="0"/>
              </a:rPr>
              <a:t>]</a:t>
            </a:r>
            <a:r>
              <a:rPr lang="en-US" sz="2800" baseline="30000" dirty="0">
                <a:effectLst/>
                <a:latin typeface="Baskerville Old Face" pitchFamily="18" charset="0"/>
              </a:rPr>
              <a:t>1/2</a:t>
            </a:r>
          </a:p>
          <a:p>
            <a:pPr marL="609600" indent="-609600">
              <a:lnSpc>
                <a:spcPct val="90000"/>
              </a:lnSpc>
              <a:buFont typeface="Arial" charset="0"/>
              <a:buNone/>
            </a:pPr>
            <a:endParaRPr lang="en-US" sz="2800" dirty="0">
              <a:effectLst/>
              <a:latin typeface="Baskerville Old Face" pitchFamily="18" charset="0"/>
            </a:endParaRPr>
          </a:p>
          <a:p>
            <a:pPr marL="609600" indent="-609600">
              <a:lnSpc>
                <a:spcPct val="90000"/>
              </a:lnSpc>
              <a:buFont typeface="Arial" charset="0"/>
              <a:buNone/>
            </a:pPr>
            <a:r>
              <a:rPr lang="en-US" sz="2800" dirty="0">
                <a:effectLst/>
                <a:latin typeface="Baskerville Old Face" pitchFamily="18" charset="0"/>
              </a:rPr>
              <a:t>    b. City Block Distance: </a:t>
            </a:r>
          </a:p>
          <a:p>
            <a:pPr marL="609600" indent="-609600">
              <a:lnSpc>
                <a:spcPct val="90000"/>
              </a:lnSpc>
              <a:buFont typeface="Arial" charset="0"/>
              <a:buNone/>
            </a:pPr>
            <a:r>
              <a:rPr lang="en-US" sz="2800" dirty="0">
                <a:effectLst/>
                <a:latin typeface="Baskerville Old Face" pitchFamily="18" charset="0"/>
              </a:rPr>
              <a:t>     D</a:t>
            </a:r>
            <a:r>
              <a:rPr lang="en-US" sz="2800" baseline="-25000" dirty="0">
                <a:effectLst/>
                <a:latin typeface="Baskerville Old Face" pitchFamily="18" charset="0"/>
              </a:rPr>
              <a:t>4</a:t>
            </a:r>
            <a:r>
              <a:rPr lang="en-US" sz="2800" dirty="0">
                <a:effectLst/>
                <a:latin typeface="Baskerville Old Face" pitchFamily="18" charset="0"/>
              </a:rPr>
              <a:t>(p, q) = |x-s| + |y-t|</a:t>
            </a:r>
          </a:p>
          <a:p>
            <a:pPr marL="609600" indent="-609600">
              <a:lnSpc>
                <a:spcPct val="90000"/>
              </a:lnSpc>
              <a:buFont typeface="Arial" charset="0"/>
              <a:buNone/>
            </a:pPr>
            <a:endParaRPr lang="en-US" sz="2800" dirty="0">
              <a:effectLst/>
              <a:latin typeface="Baskerville Old Face" pitchFamily="18" charset="0"/>
            </a:endParaRPr>
          </a:p>
          <a:p>
            <a:pPr marL="609600" indent="-609600">
              <a:lnSpc>
                <a:spcPct val="90000"/>
              </a:lnSpc>
              <a:buFont typeface="Arial" charset="0"/>
              <a:buNone/>
            </a:pPr>
            <a:r>
              <a:rPr lang="en-US" sz="2800" dirty="0">
                <a:effectLst/>
                <a:latin typeface="Baskerville Old Face" pitchFamily="18" charset="0"/>
              </a:rPr>
              <a:t>    c. Chess Board Distance: </a:t>
            </a:r>
          </a:p>
          <a:p>
            <a:pPr marL="609600" indent="-609600">
              <a:lnSpc>
                <a:spcPct val="90000"/>
              </a:lnSpc>
              <a:buFont typeface="Arial" charset="0"/>
              <a:buNone/>
            </a:pPr>
            <a:r>
              <a:rPr lang="en-US" sz="2800" dirty="0">
                <a:effectLst/>
                <a:latin typeface="Baskerville Old Face" pitchFamily="18" charset="0"/>
              </a:rPr>
              <a:t>     D</a:t>
            </a:r>
            <a:r>
              <a:rPr lang="en-US" sz="2800" baseline="-25000" dirty="0">
                <a:effectLst/>
                <a:latin typeface="Baskerville Old Face" pitchFamily="18" charset="0"/>
              </a:rPr>
              <a:t>8</a:t>
            </a:r>
            <a:r>
              <a:rPr lang="en-US" sz="2800" dirty="0">
                <a:effectLst/>
                <a:latin typeface="Baskerville Old Face" pitchFamily="18" charset="0"/>
              </a:rPr>
              <a:t>(p, q) = max(|x-s|, |y-t|)</a:t>
            </a:r>
          </a:p>
          <a:p>
            <a:pPr marL="609600" indent="-609600">
              <a:lnSpc>
                <a:spcPct val="90000"/>
              </a:lnSpc>
            </a:pPr>
            <a:endParaRPr lang="en-US" sz="2400" dirty="0">
              <a:effectLst/>
            </a:endParaRPr>
          </a:p>
        </p:txBody>
      </p:sp>
      <p:pic>
        <p:nvPicPr>
          <p:cNvPr id="17613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0688" y="3405188"/>
            <a:ext cx="1190625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613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95925" y="4833938"/>
            <a:ext cx="12096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6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76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7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761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761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176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Question 5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77156" name="Rectangle 4"/>
          <p:cNvSpPr>
            <a:spLocks noGrp="1" noRot="1" noChangeArrowheads="1"/>
          </p:cNvSpPr>
          <p:nvPr>
            <p:ph idx="1"/>
          </p:nvPr>
        </p:nvSpPr>
        <p:spPr>
          <a:xfrm>
            <a:off x="573088" y="1500188"/>
            <a:ext cx="7732712" cy="4498975"/>
          </a:xfrm>
          <a:noFill/>
          <a:ln/>
        </p:spPr>
        <p:txBody>
          <a:bodyPr/>
          <a:lstStyle/>
          <a:p>
            <a:r>
              <a:rPr lang="en-US" sz="2400" b="1" dirty="0">
                <a:effectLst/>
              </a:rPr>
              <a:t>In the following arrangement of pixels, what’s the value of the chessboard distance between the circled two points?</a:t>
            </a:r>
          </a:p>
          <a:p>
            <a:pPr>
              <a:buFont typeface="Arial" charset="0"/>
              <a:buNone/>
            </a:pPr>
            <a:endParaRPr lang="en-US" sz="2400" b="1" dirty="0">
              <a:effectLst/>
            </a:endParaRPr>
          </a:p>
          <a:p>
            <a:pPr>
              <a:buFont typeface="Arial" charset="0"/>
              <a:buNone/>
            </a:pPr>
            <a:r>
              <a:rPr lang="en-US" sz="2400" dirty="0">
                <a:effectLst/>
              </a:rPr>
              <a:t>    0      0      0      0      0</a:t>
            </a:r>
          </a:p>
          <a:p>
            <a:pPr>
              <a:buFont typeface="Arial" charset="0"/>
              <a:buNone/>
            </a:pPr>
            <a:r>
              <a:rPr lang="en-US" sz="2400" dirty="0">
                <a:effectLst/>
              </a:rPr>
              <a:t>    0      0      1      1      0</a:t>
            </a:r>
          </a:p>
          <a:p>
            <a:pPr>
              <a:buFont typeface="Arial" charset="0"/>
              <a:buNone/>
            </a:pPr>
            <a:r>
              <a:rPr lang="en-US" sz="2400" dirty="0">
                <a:effectLst/>
              </a:rPr>
              <a:t>    0      1      1      0      0</a:t>
            </a:r>
          </a:p>
          <a:p>
            <a:pPr>
              <a:buFont typeface="Arial" charset="0"/>
              <a:buNone/>
            </a:pPr>
            <a:r>
              <a:rPr lang="en-US" sz="2400" dirty="0">
                <a:effectLst/>
              </a:rPr>
              <a:t>    0      1      0      0      0</a:t>
            </a:r>
          </a:p>
          <a:p>
            <a:pPr>
              <a:buFont typeface="Arial" charset="0"/>
              <a:buNone/>
            </a:pPr>
            <a:r>
              <a:rPr lang="en-US" sz="2400" dirty="0">
                <a:effectLst/>
              </a:rPr>
              <a:t>    0      0      0      0      0</a:t>
            </a:r>
          </a:p>
          <a:p>
            <a:pPr>
              <a:buFont typeface="Arial" charset="0"/>
              <a:buNone/>
            </a:pPr>
            <a:r>
              <a:rPr lang="en-US" sz="2400" dirty="0">
                <a:effectLst/>
              </a:rPr>
              <a:t>    0      0      0      0      0</a:t>
            </a:r>
          </a:p>
        </p:txBody>
      </p:sp>
      <p:sp>
        <p:nvSpPr>
          <p:cNvPr id="177157" name="Oval 5"/>
          <p:cNvSpPr>
            <a:spLocks noChangeArrowheads="1"/>
          </p:cNvSpPr>
          <p:nvPr/>
        </p:nvSpPr>
        <p:spPr bwMode="auto">
          <a:xfrm>
            <a:off x="1654175" y="4445000"/>
            <a:ext cx="479425" cy="436563"/>
          </a:xfrm>
          <a:prstGeom prst="ellipse">
            <a:avLst/>
          </a:prstGeom>
          <a:solidFill>
            <a:srgbClr val="993300">
              <a:alpha val="41000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7158" name="Oval 6"/>
          <p:cNvSpPr>
            <a:spLocks noChangeArrowheads="1"/>
          </p:cNvSpPr>
          <p:nvPr/>
        </p:nvSpPr>
        <p:spPr bwMode="auto">
          <a:xfrm>
            <a:off x="3106738" y="3582988"/>
            <a:ext cx="479425" cy="436562"/>
          </a:xfrm>
          <a:prstGeom prst="ellipse">
            <a:avLst/>
          </a:prstGeom>
          <a:solidFill>
            <a:srgbClr val="993300">
              <a:alpha val="41000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mtClean="0">
                <a:ea typeface="ＭＳ Ｐゴシック" pitchFamily="-110" charset="-128"/>
              </a:rPr>
              <a:t>Image Formation In The Eye</a:t>
            </a:r>
            <a:endParaRPr lang="en-US" smtClean="0">
              <a:ea typeface="ＭＳ Ｐゴシック" pitchFamily="-110" charset="-128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 dirty="0" smtClean="0">
                <a:ea typeface="ＭＳ Ｐゴシック" pitchFamily="-110" charset="-128"/>
              </a:rPr>
              <a:t>Muscles within the eye can be used to change the shape of the lens allowing us focus on objects that are near or far away</a:t>
            </a:r>
          </a:p>
          <a:p>
            <a:pPr marL="0" indent="0" eaLnBrk="1" hangingPunct="1"/>
            <a:r>
              <a:rPr lang="en-IE" dirty="0" smtClean="0">
                <a:ea typeface="ＭＳ Ｐゴシック" pitchFamily="-110" charset="-128"/>
              </a:rPr>
              <a:t>An image is focused onto the retina causing rods and cones to become excited which ultimately send signals to the brain</a:t>
            </a:r>
            <a:endParaRPr lang="en-US" dirty="0" smtClean="0">
              <a:ea typeface="ＭＳ Ｐゴシック" pitchFamily="-110" charset="-128"/>
            </a:endParaRP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 l="18150"/>
          <a:stretch>
            <a:fillRect/>
          </a:stretch>
        </p:blipFill>
        <p:spPr bwMode="auto">
          <a:xfrm>
            <a:off x="907876" y="4194734"/>
            <a:ext cx="7009544" cy="2082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Question 6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78180" name="Rectangle 4"/>
          <p:cNvSpPr>
            <a:spLocks noGrp="1" noRot="1" noChangeArrowheads="1"/>
          </p:cNvSpPr>
          <p:nvPr>
            <p:ph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>
                <a:effectLst/>
              </a:rPr>
              <a:t>In the following arrangement of pixels, what’s the value of the city-block distance between the circled two points?</a:t>
            </a:r>
          </a:p>
          <a:p>
            <a:pPr>
              <a:buFont typeface="Arial" charset="0"/>
              <a:buNone/>
            </a:pPr>
            <a:endParaRPr lang="en-US" sz="2400" b="1">
              <a:effectLst/>
            </a:endParaRP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0      0      1      1      0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0      1      1      0      0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0      1      0      0      0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</p:txBody>
      </p:sp>
      <p:sp>
        <p:nvSpPr>
          <p:cNvPr id="178181" name="Oval 5"/>
          <p:cNvSpPr>
            <a:spLocks noChangeArrowheads="1"/>
          </p:cNvSpPr>
          <p:nvPr/>
        </p:nvSpPr>
        <p:spPr bwMode="auto">
          <a:xfrm>
            <a:off x="1654175" y="4445000"/>
            <a:ext cx="479425" cy="436563"/>
          </a:xfrm>
          <a:prstGeom prst="ellipse">
            <a:avLst/>
          </a:prstGeom>
          <a:solidFill>
            <a:srgbClr val="993300">
              <a:alpha val="41000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8182" name="Oval 6"/>
          <p:cNvSpPr>
            <a:spLocks noChangeArrowheads="1"/>
          </p:cNvSpPr>
          <p:nvPr/>
        </p:nvSpPr>
        <p:spPr bwMode="auto">
          <a:xfrm>
            <a:off x="3106738" y="3582988"/>
            <a:ext cx="479425" cy="436562"/>
          </a:xfrm>
          <a:prstGeom prst="ellipse">
            <a:avLst/>
          </a:prstGeom>
          <a:solidFill>
            <a:srgbClr val="993300">
              <a:alpha val="41000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Question 7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79204" name="Rectangle 4"/>
          <p:cNvSpPr>
            <a:spLocks noGrp="1" noRot="1" noChangeArrowheads="1"/>
          </p:cNvSpPr>
          <p:nvPr>
            <p:ph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>
                <a:effectLst/>
              </a:rPr>
              <a:t>In the following arrangement of pixels, what’s the value of the length of the m-path between the circled two points?</a:t>
            </a:r>
          </a:p>
          <a:p>
            <a:pPr>
              <a:buFont typeface="Arial" charset="0"/>
              <a:buNone/>
            </a:pPr>
            <a:endParaRPr lang="en-US" sz="2400" b="1">
              <a:effectLst/>
            </a:endParaRP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0      0      1      1      0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0      1      1      0      0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0      1      0      0      0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</p:txBody>
      </p:sp>
      <p:sp>
        <p:nvSpPr>
          <p:cNvPr id="179205" name="Oval 5"/>
          <p:cNvSpPr>
            <a:spLocks noChangeArrowheads="1"/>
          </p:cNvSpPr>
          <p:nvPr/>
        </p:nvSpPr>
        <p:spPr bwMode="auto">
          <a:xfrm>
            <a:off x="1654175" y="4445000"/>
            <a:ext cx="479425" cy="436563"/>
          </a:xfrm>
          <a:prstGeom prst="ellipse">
            <a:avLst/>
          </a:prstGeom>
          <a:solidFill>
            <a:srgbClr val="993300">
              <a:alpha val="41000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9206" name="Oval 6"/>
          <p:cNvSpPr>
            <a:spLocks noChangeArrowheads="1"/>
          </p:cNvSpPr>
          <p:nvPr/>
        </p:nvSpPr>
        <p:spPr bwMode="auto">
          <a:xfrm>
            <a:off x="3106738" y="3582988"/>
            <a:ext cx="479425" cy="436562"/>
          </a:xfrm>
          <a:prstGeom prst="ellipse">
            <a:avLst/>
          </a:prstGeom>
          <a:solidFill>
            <a:srgbClr val="993300">
              <a:alpha val="41000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>
                <a:solidFill>
                  <a:schemeClr val="tx1"/>
                </a:solidFill>
                <a:effectLst/>
              </a:rPr>
              <a:t>Question 8</a:t>
            </a:r>
            <a:br>
              <a:rPr lang="en-US" sz="3200">
                <a:solidFill>
                  <a:schemeClr val="tx1"/>
                </a:solidFill>
                <a:effectLst/>
              </a:rPr>
            </a:br>
            <a:endParaRPr lang="en-US" sz="3200"/>
          </a:p>
        </p:txBody>
      </p:sp>
      <p:sp>
        <p:nvSpPr>
          <p:cNvPr id="180228" name="Rectangle 4"/>
          <p:cNvSpPr>
            <a:spLocks noGrp="1" noRot="1" noChangeArrowheads="1"/>
          </p:cNvSpPr>
          <p:nvPr>
            <p:ph idx="1"/>
          </p:nvPr>
        </p:nvSpPr>
        <p:spPr>
          <a:xfrm>
            <a:off x="573088" y="1500188"/>
            <a:ext cx="8540750" cy="4498975"/>
          </a:xfrm>
          <a:noFill/>
          <a:ln/>
        </p:spPr>
        <p:txBody>
          <a:bodyPr/>
          <a:lstStyle/>
          <a:p>
            <a:r>
              <a:rPr lang="en-US" sz="2400" b="1">
                <a:effectLst/>
              </a:rPr>
              <a:t>In the following arrangement of pixels, what’s the value of the length of the m-path between the circled two points?</a:t>
            </a:r>
          </a:p>
          <a:p>
            <a:pPr>
              <a:buFont typeface="Arial" charset="0"/>
              <a:buNone/>
            </a:pPr>
            <a:endParaRPr lang="en-US" sz="2400" b="1">
              <a:effectLst/>
            </a:endParaRP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0      0      1      1      0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0      0      1      0      0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0      1      0      0      0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0      0      0      0      0</a:t>
            </a:r>
          </a:p>
        </p:txBody>
      </p:sp>
      <p:sp>
        <p:nvSpPr>
          <p:cNvPr id="180229" name="Oval 5"/>
          <p:cNvSpPr>
            <a:spLocks noChangeArrowheads="1"/>
          </p:cNvSpPr>
          <p:nvPr/>
        </p:nvSpPr>
        <p:spPr bwMode="auto">
          <a:xfrm>
            <a:off x="1654175" y="4445000"/>
            <a:ext cx="479425" cy="436563"/>
          </a:xfrm>
          <a:prstGeom prst="ellipse">
            <a:avLst/>
          </a:prstGeom>
          <a:solidFill>
            <a:srgbClr val="993300">
              <a:alpha val="41000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0230" name="Oval 6"/>
          <p:cNvSpPr>
            <a:spLocks noChangeArrowheads="1"/>
          </p:cNvSpPr>
          <p:nvPr/>
        </p:nvSpPr>
        <p:spPr bwMode="auto">
          <a:xfrm>
            <a:off x="3106738" y="3582988"/>
            <a:ext cx="479425" cy="436562"/>
          </a:xfrm>
          <a:prstGeom prst="ellipse">
            <a:avLst/>
          </a:prstGeom>
          <a:solidFill>
            <a:srgbClr val="993300">
              <a:alpha val="41000"/>
            </a:srgbClr>
          </a:solidFill>
          <a:ln w="25400">
            <a:solidFill>
              <a:srgbClr val="99330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Introduction to Mathematical Operations in DIP</a:t>
            </a:r>
          </a:p>
        </p:txBody>
      </p:sp>
      <p:sp>
        <p:nvSpPr>
          <p:cNvPr id="181251" name="Rectangle 3"/>
          <p:cNvSpPr>
            <a:spLocks noGrp="1" noRot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000" b="1">
                <a:effectLst/>
              </a:rPr>
              <a:t>Array vs. Matrix Operation</a:t>
            </a:r>
          </a:p>
          <a:p>
            <a:pPr>
              <a:buFont typeface="Arial" charset="0"/>
              <a:buNone/>
            </a:pPr>
            <a:r>
              <a:rPr lang="en-US" sz="2000" b="1">
                <a:effectLst/>
              </a:rPr>
              <a:t>    </a:t>
            </a:r>
          </a:p>
        </p:txBody>
      </p:sp>
      <p:graphicFrame>
        <p:nvGraphicFramePr>
          <p:cNvPr id="181254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894263" y="2444750"/>
          <a:ext cx="2306637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Equation" r:id="rId3" imgW="914400" imgH="482400" progId="">
                  <p:embed/>
                </p:oleObj>
              </mc:Choice>
              <mc:Fallback>
                <p:oleObj name="Equation" r:id="rId3" imgW="914400" imgH="4824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4263" y="2444750"/>
                        <a:ext cx="2306637" cy="1217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6" name="Object 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804863" y="4873625"/>
          <a:ext cx="5099050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Equation" r:id="rId5" imgW="2425680" imgH="482400" progId="">
                  <p:embed/>
                </p:oleObj>
              </mc:Choice>
              <mc:Fallback>
                <p:oleObj name="Equation" r:id="rId5" imgW="2425680" imgH="48240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863" y="4873625"/>
                        <a:ext cx="5099050" cy="1014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3" name="Object 5"/>
          <p:cNvGraphicFramePr>
            <a:graphicFrameLocks noChangeAspect="1"/>
          </p:cNvGraphicFramePr>
          <p:nvPr/>
        </p:nvGraphicFramePr>
        <p:xfrm>
          <a:off x="1452563" y="2408238"/>
          <a:ext cx="2147887" cy="110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7" imgW="939600" imgH="482400" progId="">
                  <p:embed/>
                </p:oleObj>
              </mc:Choice>
              <mc:Fallback>
                <p:oleObj name="Equation" r:id="rId7" imgW="939600" imgH="4824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563" y="2408238"/>
                        <a:ext cx="2147887" cy="1103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1258" name="Object 10"/>
          <p:cNvGraphicFramePr>
            <a:graphicFrameLocks noChangeAspect="1"/>
          </p:cNvGraphicFramePr>
          <p:nvPr/>
        </p:nvGraphicFramePr>
        <p:xfrm>
          <a:off x="787400" y="3717925"/>
          <a:ext cx="3186113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Equation" r:id="rId9" imgW="1574640" imgH="482400" progId="">
                  <p:embed/>
                </p:oleObj>
              </mc:Choice>
              <mc:Fallback>
                <p:oleObj name="Equation" r:id="rId9" imgW="1574640" imgH="48240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400" y="3717925"/>
                        <a:ext cx="3186113" cy="976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59" name="AutoShape 11"/>
          <p:cNvSpPr>
            <a:spLocks noChangeArrowheads="1"/>
          </p:cNvSpPr>
          <p:nvPr/>
        </p:nvSpPr>
        <p:spPr bwMode="auto">
          <a:xfrm>
            <a:off x="4964113" y="3892550"/>
            <a:ext cx="2046287" cy="565150"/>
          </a:xfrm>
          <a:prstGeom prst="wedgeRoundRectCallout">
            <a:avLst>
              <a:gd name="adj1" fmla="val -98954"/>
              <a:gd name="adj2" fmla="val 3314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b="1"/>
              <a:t>Array product</a:t>
            </a:r>
          </a:p>
        </p:txBody>
      </p:sp>
      <p:sp>
        <p:nvSpPr>
          <p:cNvPr id="181260" name="AutoShape 12"/>
          <p:cNvSpPr>
            <a:spLocks noChangeArrowheads="1"/>
          </p:cNvSpPr>
          <p:nvPr/>
        </p:nvSpPr>
        <p:spPr bwMode="auto">
          <a:xfrm>
            <a:off x="6816725" y="5002213"/>
            <a:ext cx="2046288" cy="565150"/>
          </a:xfrm>
          <a:prstGeom prst="wedgeRoundRectCallout">
            <a:avLst>
              <a:gd name="adj1" fmla="val -98954"/>
              <a:gd name="adj2" fmla="val 3314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b="1"/>
              <a:t>Matrix product</a:t>
            </a:r>
          </a:p>
        </p:txBody>
      </p:sp>
      <p:sp>
        <p:nvSpPr>
          <p:cNvPr id="181261" name="AutoShape 13"/>
          <p:cNvSpPr>
            <a:spLocks noChangeArrowheads="1"/>
          </p:cNvSpPr>
          <p:nvPr/>
        </p:nvSpPr>
        <p:spPr bwMode="auto">
          <a:xfrm>
            <a:off x="0" y="3089275"/>
            <a:ext cx="1074738" cy="795338"/>
          </a:xfrm>
          <a:prstGeom prst="wedgeRoundRectCallout">
            <a:avLst>
              <a:gd name="adj1" fmla="val 54282"/>
              <a:gd name="adj2" fmla="val 70759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Array product</a:t>
            </a:r>
          </a:p>
          <a:p>
            <a:pPr algn="ctr"/>
            <a:r>
              <a:rPr lang="en-US" sz="1400"/>
              <a:t>operator</a:t>
            </a:r>
          </a:p>
        </p:txBody>
      </p:sp>
      <p:sp>
        <p:nvSpPr>
          <p:cNvPr id="181262" name="AutoShape 14"/>
          <p:cNvSpPr>
            <a:spLocks noChangeArrowheads="1"/>
          </p:cNvSpPr>
          <p:nvPr/>
        </p:nvSpPr>
        <p:spPr bwMode="auto">
          <a:xfrm>
            <a:off x="0" y="4471988"/>
            <a:ext cx="1155700" cy="681037"/>
          </a:xfrm>
          <a:prstGeom prst="wedgeRoundRectCallout">
            <a:avLst>
              <a:gd name="adj1" fmla="val 52611"/>
              <a:gd name="adj2" fmla="val 55130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/>
              <a:t>Matrix product</a:t>
            </a:r>
          </a:p>
          <a:p>
            <a:pPr algn="ctr"/>
            <a:r>
              <a:rPr lang="en-US" sz="1400"/>
              <a:t>operator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18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8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18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2000"/>
                                        <p:tgtEl>
                                          <p:spTgt spid="18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18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9" grpId="0" animBg="1"/>
      <p:bldP spid="181260" grpId="0" animBg="1"/>
      <p:bldP spid="181261" grpId="0" animBg="1"/>
      <p:bldP spid="18126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Introduction to Mathematical Operations in DIP</a:t>
            </a:r>
          </a:p>
        </p:txBody>
      </p:sp>
      <p:sp>
        <p:nvSpPr>
          <p:cNvPr id="186371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289268" y="1248032"/>
            <a:ext cx="7969250" cy="5041557"/>
          </a:xfrm>
        </p:spPr>
        <p:txBody>
          <a:bodyPr>
            <a:normAutofit/>
          </a:bodyPr>
          <a:lstStyle/>
          <a:p>
            <a:r>
              <a:rPr lang="en-US" sz="1800" b="1" dirty="0">
                <a:effectLst/>
              </a:rPr>
              <a:t>Linear vs. Nonlinear Operation</a:t>
            </a:r>
          </a:p>
          <a:p>
            <a:pPr>
              <a:buFont typeface="Arial" charset="0"/>
              <a:buNone/>
            </a:pPr>
            <a:r>
              <a:rPr lang="en-US" sz="1800" b="1" dirty="0">
                <a:effectLst/>
              </a:rPr>
              <a:t>    </a:t>
            </a:r>
          </a:p>
          <a:p>
            <a:pPr>
              <a:buFont typeface="Arial" charset="0"/>
              <a:buNone/>
            </a:pPr>
            <a:endParaRPr lang="en-US" sz="1800" b="1" dirty="0">
              <a:effectLst/>
            </a:endParaRPr>
          </a:p>
          <a:p>
            <a:pPr>
              <a:buFont typeface="Arial" charset="0"/>
              <a:buNone/>
            </a:pPr>
            <a:endParaRPr lang="en-US" sz="1800" b="1" dirty="0">
              <a:effectLst/>
            </a:endParaRPr>
          </a:p>
          <a:p>
            <a:pPr>
              <a:buFont typeface="Arial" charset="0"/>
              <a:buNone/>
            </a:pPr>
            <a:endParaRPr lang="en-US" sz="1800" b="1" dirty="0">
              <a:effectLst/>
            </a:endParaRPr>
          </a:p>
          <a:p>
            <a:pPr>
              <a:buFont typeface="Arial" charset="0"/>
              <a:buNone/>
            </a:pPr>
            <a:endParaRPr lang="en-US" sz="1800" b="1" dirty="0">
              <a:effectLst/>
            </a:endParaRPr>
          </a:p>
          <a:p>
            <a:pPr>
              <a:buFont typeface="Arial" charset="0"/>
              <a:buNone/>
            </a:pPr>
            <a:endParaRPr lang="en-US" sz="1800" b="1" dirty="0">
              <a:effectLst/>
            </a:endParaRPr>
          </a:p>
          <a:p>
            <a:pPr>
              <a:buFont typeface="Arial" charset="0"/>
              <a:buNone/>
            </a:pPr>
            <a:endParaRPr lang="en-US" sz="1800" b="1" dirty="0">
              <a:effectLst/>
            </a:endParaRPr>
          </a:p>
          <a:p>
            <a:pPr>
              <a:buFont typeface="Arial" charset="0"/>
              <a:buNone/>
            </a:pPr>
            <a:endParaRPr lang="en-US" sz="1800" b="1" dirty="0">
              <a:effectLst/>
            </a:endParaRPr>
          </a:p>
          <a:p>
            <a:pPr>
              <a:buFont typeface="Arial" charset="0"/>
              <a:buNone/>
            </a:pPr>
            <a:endParaRPr lang="en-US" sz="1800" b="1" dirty="0">
              <a:effectLst/>
            </a:endParaRPr>
          </a:p>
          <a:p>
            <a:pPr>
              <a:buFont typeface="Arial" charset="0"/>
              <a:buNone/>
            </a:pPr>
            <a:endParaRPr lang="en-US" sz="1800" b="1" dirty="0">
              <a:effectLst/>
            </a:endParaRPr>
          </a:p>
          <a:p>
            <a:pPr>
              <a:buFont typeface="Arial" charset="0"/>
              <a:buNone/>
            </a:pPr>
            <a:r>
              <a:rPr lang="en-US" sz="1800" b="1" dirty="0">
                <a:effectLst/>
              </a:rPr>
              <a:t>     </a:t>
            </a:r>
            <a:endParaRPr lang="en-US" sz="1800" b="1" dirty="0" smtClean="0">
              <a:effectLst/>
            </a:endParaRPr>
          </a:p>
          <a:p>
            <a:pPr>
              <a:buFont typeface="Arial" charset="0"/>
              <a:buNone/>
            </a:pPr>
            <a:r>
              <a:rPr lang="en-US" sz="1800" b="1" dirty="0"/>
              <a:t> </a:t>
            </a:r>
            <a:r>
              <a:rPr lang="en-US" sz="1800" b="1" dirty="0" smtClean="0"/>
              <a:t>    </a:t>
            </a:r>
            <a:r>
              <a:rPr lang="en-US" sz="2000" dirty="0" smtClean="0">
                <a:effectLst/>
              </a:rPr>
              <a:t>H </a:t>
            </a:r>
            <a:r>
              <a:rPr lang="en-US" sz="2000" dirty="0">
                <a:effectLst/>
              </a:rPr>
              <a:t>is said to be a</a:t>
            </a:r>
            <a:r>
              <a:rPr lang="en-US" sz="2000" b="1" dirty="0">
                <a:effectLst/>
              </a:rPr>
              <a:t> linear operator;</a:t>
            </a:r>
          </a:p>
          <a:p>
            <a:pPr>
              <a:buFont typeface="Arial" charset="0"/>
              <a:buNone/>
            </a:pPr>
            <a:r>
              <a:rPr lang="en-US" sz="2000" dirty="0">
                <a:effectLst/>
              </a:rPr>
              <a:t>    H is said to be a</a:t>
            </a:r>
            <a:r>
              <a:rPr lang="en-US" sz="2000" b="1" dirty="0">
                <a:effectLst/>
              </a:rPr>
              <a:t> nonlinear operator </a:t>
            </a:r>
            <a:r>
              <a:rPr lang="en-US" sz="2000" dirty="0">
                <a:effectLst/>
              </a:rPr>
              <a:t>if it does not meet the above qualification.</a:t>
            </a:r>
          </a:p>
        </p:txBody>
      </p:sp>
      <p:graphicFrame>
        <p:nvGraphicFramePr>
          <p:cNvPr id="186376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987425" y="2765425"/>
          <a:ext cx="4414838" cy="245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3" imgW="2006280" imgH="1117440" progId="">
                  <p:embed/>
                </p:oleObj>
              </mc:Choice>
              <mc:Fallback>
                <p:oleObj name="Equation" r:id="rId3" imgW="2006280" imgH="111744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2765425"/>
                        <a:ext cx="4414838" cy="2459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73" name="Object 5"/>
          <p:cNvGraphicFramePr>
            <a:graphicFrameLocks noChangeAspect="1"/>
          </p:cNvGraphicFramePr>
          <p:nvPr/>
        </p:nvGraphicFramePr>
        <p:xfrm>
          <a:off x="1031875" y="2125663"/>
          <a:ext cx="2989263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Equation" r:id="rId5" imgW="1307880" imgH="253800" progId="">
                  <p:embed/>
                </p:oleObj>
              </mc:Choice>
              <mc:Fallback>
                <p:oleObj name="Equation" r:id="rId5" imgW="1307880" imgH="2538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875" y="2125663"/>
                        <a:ext cx="2989263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4" name="AutoShape 6"/>
          <p:cNvSpPr>
            <a:spLocks noChangeArrowheads="1"/>
          </p:cNvSpPr>
          <p:nvPr/>
        </p:nvSpPr>
        <p:spPr bwMode="auto">
          <a:xfrm>
            <a:off x="6445250" y="3155950"/>
            <a:ext cx="2046288" cy="565150"/>
          </a:xfrm>
          <a:prstGeom prst="wedgeRoundRectCallout">
            <a:avLst>
              <a:gd name="adj1" fmla="val -98333"/>
              <a:gd name="adj2" fmla="val 58708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b="1"/>
              <a:t>Additivity</a:t>
            </a:r>
          </a:p>
        </p:txBody>
      </p:sp>
      <p:sp>
        <p:nvSpPr>
          <p:cNvPr id="186375" name="AutoShape 7"/>
          <p:cNvSpPr>
            <a:spLocks noChangeArrowheads="1"/>
          </p:cNvSpPr>
          <p:nvPr/>
        </p:nvSpPr>
        <p:spPr bwMode="auto">
          <a:xfrm>
            <a:off x="6445250" y="4110038"/>
            <a:ext cx="2046288" cy="565150"/>
          </a:xfrm>
          <a:prstGeom prst="wedgeRoundRectCallout">
            <a:avLst>
              <a:gd name="adj1" fmla="val -100347"/>
              <a:gd name="adj2" fmla="val 5056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b="1"/>
              <a:t>Homogeneity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86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186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63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63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63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4" grpId="0" animBg="1"/>
      <p:bldP spid="18637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-30897"/>
            <a:ext cx="8540750" cy="1143000"/>
          </a:xfrm>
        </p:spPr>
        <p:txBody>
          <a:bodyPr/>
          <a:lstStyle/>
          <a:p>
            <a:r>
              <a:rPr lang="en-US" sz="3200" dirty="0"/>
              <a:t>Arithmetic Operations</a:t>
            </a:r>
          </a:p>
        </p:txBody>
      </p:sp>
      <p:sp>
        <p:nvSpPr>
          <p:cNvPr id="189443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1600200"/>
            <a:ext cx="7969250" cy="4718050"/>
          </a:xfrm>
        </p:spPr>
        <p:txBody>
          <a:bodyPr/>
          <a:lstStyle/>
          <a:p>
            <a:r>
              <a:rPr lang="en-US" sz="2400">
                <a:effectLst/>
              </a:rPr>
              <a:t>Arithmetic operations between images are array operations. The four arithmetic operations are denoted as</a:t>
            </a:r>
          </a:p>
          <a:p>
            <a:pPr>
              <a:buFont typeface="Arial" charset="0"/>
              <a:buNone/>
            </a:pPr>
            <a:endParaRPr lang="en-US" sz="2400">
              <a:effectLst/>
            </a:endParaRP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s(x,y) = f(x,y) + g(x,y)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d(x,y) = f(x,y) – g(x,y)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p(x,y) = f(x,y) </a:t>
            </a:r>
            <a:r>
              <a:rPr lang="en-US" sz="2400">
                <a:effectLst/>
                <a:cs typeface="Tahoma" pitchFamily="34" charset="0"/>
              </a:rPr>
              <a:t>× g(x,y)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  <a:cs typeface="Tahoma" pitchFamily="34" charset="0"/>
              </a:rPr>
              <a:t>    v(x,y) = f(x,y) ÷ g(x,y)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Example: Addition of Noisy Images for Noise Reduction</a:t>
            </a:r>
          </a:p>
        </p:txBody>
      </p:sp>
      <p:sp>
        <p:nvSpPr>
          <p:cNvPr id="190467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z="2400">
                <a:effectLst/>
              </a:rPr>
              <a:t>Noiseless image: f(x,y)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Noise: n(x,y)  </a:t>
            </a:r>
            <a:r>
              <a:rPr lang="en-US" sz="1800">
                <a:effectLst/>
              </a:rPr>
              <a:t>(at every pair of coordinates (x,y), the noise is uncorrelated and has zero average value)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Corrupted image: g(x,y)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                 g(x,y) = f(x,y) + n(x,y)</a:t>
            </a:r>
          </a:p>
          <a:p>
            <a:pPr>
              <a:buFont typeface="Arial" charset="0"/>
              <a:buNone/>
            </a:pPr>
            <a:endParaRPr lang="en-US" sz="2400">
              <a:effectLst/>
            </a:endParaRP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Reducing the noise by adding a set of noisy images, {g</a:t>
            </a:r>
            <a:r>
              <a:rPr lang="en-US" sz="2400" baseline="-25000">
                <a:effectLst/>
              </a:rPr>
              <a:t>i</a:t>
            </a:r>
            <a:r>
              <a:rPr lang="en-US" sz="2400">
                <a:effectLst/>
              </a:rPr>
              <a:t>(x,y)}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                 </a:t>
            </a:r>
          </a:p>
        </p:txBody>
      </p:sp>
      <p:graphicFrame>
        <p:nvGraphicFramePr>
          <p:cNvPr id="190469" name="Object 5"/>
          <p:cNvGraphicFramePr>
            <a:graphicFrameLocks noChangeAspect="1"/>
          </p:cNvGraphicFramePr>
          <p:nvPr/>
        </p:nvGraphicFramePr>
        <p:xfrm>
          <a:off x="1912938" y="4476750"/>
          <a:ext cx="4076700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Equation" r:id="rId3" imgW="1434960" imgH="431640" progId="">
                  <p:embed/>
                </p:oleObj>
              </mc:Choice>
              <mc:Fallback>
                <p:oleObj name="Equation" r:id="rId3" imgW="1434960" imgH="43164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2938" y="4476750"/>
                        <a:ext cx="4076700" cy="1227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90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228600"/>
            <a:ext cx="8540750" cy="797011"/>
          </a:xfrm>
        </p:spPr>
        <p:txBody>
          <a:bodyPr/>
          <a:lstStyle/>
          <a:p>
            <a:r>
              <a:rPr lang="en-US" sz="2400" dirty="0"/>
              <a:t>Example: Addition of Noisy Images for Noise Reduction</a:t>
            </a:r>
          </a:p>
        </p:txBody>
      </p:sp>
      <p:sp>
        <p:nvSpPr>
          <p:cNvPr id="191491" name="Rectangle 3"/>
          <p:cNvSpPr>
            <a:spLocks noGrp="1" noRot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z="2000">
                <a:effectLst/>
              </a:rPr>
              <a:t>                     </a:t>
            </a:r>
          </a:p>
        </p:txBody>
      </p:sp>
      <p:graphicFrame>
        <p:nvGraphicFramePr>
          <p:cNvPr id="191494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600075" y="2592388"/>
          <a:ext cx="4113213" cy="339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Equation" r:id="rId3" imgW="1968480" imgH="1625400" progId="">
                  <p:embed/>
                </p:oleObj>
              </mc:Choice>
              <mc:Fallback>
                <p:oleObj name="Equation" r:id="rId3" imgW="1968480" imgH="16254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075" y="2592388"/>
                        <a:ext cx="4113213" cy="339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496" name="Object 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489575" y="2808288"/>
          <a:ext cx="3389313" cy="234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Equation" r:id="rId5" imgW="1320480" imgH="914400" progId="">
                  <p:embed/>
                </p:oleObj>
              </mc:Choice>
              <mc:Fallback>
                <p:oleObj name="Equation" r:id="rId5" imgW="1320480" imgH="91440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9575" y="2808288"/>
                        <a:ext cx="3389313" cy="2346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493" name="Object 5"/>
          <p:cNvGraphicFramePr>
            <a:graphicFrameLocks noChangeAspect="1"/>
          </p:cNvGraphicFramePr>
          <p:nvPr/>
        </p:nvGraphicFramePr>
        <p:xfrm>
          <a:off x="2465388" y="1347788"/>
          <a:ext cx="3744912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Equation" r:id="rId7" imgW="1434960" imgH="431640" progId="">
                  <p:embed/>
                </p:oleObj>
              </mc:Choice>
              <mc:Fallback>
                <p:oleObj name="Equation" r:id="rId7" imgW="1434960" imgH="43164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5388" y="1347788"/>
                        <a:ext cx="3744912" cy="1127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Example: Addition of Noisy Images for Noise Reduction</a:t>
            </a:r>
          </a:p>
        </p:txBody>
      </p:sp>
      <p:sp>
        <p:nvSpPr>
          <p:cNvPr id="195587" name="Rectangle 3"/>
          <p:cNvSpPr>
            <a:spLocks noGrp="1" noRot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z="2000">
                <a:effectLst/>
              </a:rPr>
              <a:t>                     </a:t>
            </a:r>
          </a:p>
        </p:txBody>
      </p:sp>
      <p:sp>
        <p:nvSpPr>
          <p:cNvPr id="195594" name="Rectangle 10"/>
          <p:cNvSpPr>
            <a:spLocks noRot="1" noChangeArrowheads="1"/>
          </p:cNvSpPr>
          <p:nvPr/>
        </p:nvSpPr>
        <p:spPr bwMode="auto">
          <a:xfrm>
            <a:off x="301625" y="1600200"/>
            <a:ext cx="7969250" cy="471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Char char="►"/>
            </a:pPr>
            <a:r>
              <a:rPr lang="en-US" sz="2400"/>
              <a:t>In astronomy, imaging under very low light levels frequently causes sensor noise to render single images virtually useless for analysis.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Char char="►"/>
            </a:pPr>
            <a:endParaRPr lang="en-US" sz="2400"/>
          </a:p>
          <a:p>
            <a:pPr marL="342900" indent="-342900"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Char char="►"/>
            </a:pPr>
            <a:r>
              <a:rPr lang="en-US" sz="2400"/>
              <a:t>In astronomical observations, similar sensors for noise reduction by observing the same scene over long periods of time. Image averaging is then used to reduce the noise.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842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73063" y="-20638"/>
            <a:ext cx="8258175" cy="6965951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IE" sz="3600" smtClean="0">
                <a:ea typeface="ＭＳ Ｐゴシック" pitchFamily="-110" charset="-128"/>
              </a:rPr>
              <a:t>Brightness Adaptation &amp; Discrimination</a:t>
            </a:r>
            <a:endParaRPr lang="en-US" sz="3600" smtClean="0">
              <a:ea typeface="ＭＳ Ｐゴシック" pitchFamily="-110" charset="-128"/>
            </a:endParaRPr>
          </a:p>
        </p:txBody>
      </p:sp>
      <p:sp>
        <p:nvSpPr>
          <p:cNvPr id="29699" name="Rectangle 1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/>
            <a:r>
              <a:rPr lang="en-IE" smtClean="0">
                <a:ea typeface="ＭＳ Ｐゴシック" pitchFamily="-110" charset="-128"/>
              </a:rPr>
              <a:t>The human visual system can perceive approximately 10</a:t>
            </a:r>
            <a:r>
              <a:rPr lang="en-IE" baseline="30000" smtClean="0">
                <a:ea typeface="ＭＳ Ｐゴシック" pitchFamily="-110" charset="-128"/>
              </a:rPr>
              <a:t>10</a:t>
            </a:r>
            <a:r>
              <a:rPr lang="en-IE" smtClean="0">
                <a:ea typeface="ＭＳ Ｐゴシック" pitchFamily="-110" charset="-128"/>
              </a:rPr>
              <a:t> different light intensity levels</a:t>
            </a:r>
          </a:p>
          <a:p>
            <a:pPr marL="0" indent="0" eaLnBrk="1" hangingPunct="1"/>
            <a:r>
              <a:rPr lang="en-IE" smtClean="0">
                <a:ea typeface="ＭＳ Ｐゴシック" pitchFamily="-110" charset="-128"/>
              </a:rPr>
              <a:t>However, at any one time we can only discriminate between a much smaller number – </a:t>
            </a:r>
            <a:r>
              <a:rPr lang="en-IE" i="1" smtClean="0">
                <a:ea typeface="ＭＳ Ｐゴシック" pitchFamily="-110" charset="-128"/>
              </a:rPr>
              <a:t>brightness adaptation</a:t>
            </a:r>
          </a:p>
          <a:p>
            <a:pPr marL="0" indent="0" eaLnBrk="1" hangingPunct="1"/>
            <a:r>
              <a:rPr lang="en-IE" smtClean="0">
                <a:ea typeface="ＭＳ Ｐゴシック" pitchFamily="-110" charset="-128"/>
              </a:rPr>
              <a:t>Similarly, the </a:t>
            </a:r>
            <a:r>
              <a:rPr lang="en-IE" i="1" smtClean="0">
                <a:ea typeface="ＭＳ Ｐゴシック" pitchFamily="-110" charset="-128"/>
              </a:rPr>
              <a:t>perceived intensity</a:t>
            </a:r>
            <a:r>
              <a:rPr lang="en-IE" smtClean="0">
                <a:ea typeface="ＭＳ Ｐゴシック" pitchFamily="-110" charset="-128"/>
              </a:rPr>
              <a:t> of a region is related to the light intensities of the regions surrounding 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An Example of Image Subtraction: Mask Mode Radiography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z="2000" b="1">
                <a:effectLst/>
              </a:rPr>
              <a:t>Mask h(x,y):</a:t>
            </a:r>
            <a:r>
              <a:rPr lang="en-US" sz="2000">
                <a:effectLst/>
              </a:rPr>
              <a:t> an X-ray image of a region of a patient’s body </a:t>
            </a:r>
          </a:p>
          <a:p>
            <a:pPr>
              <a:buFont typeface="Arial" charset="0"/>
              <a:buNone/>
            </a:pPr>
            <a:endParaRPr lang="en-US" sz="2000">
              <a:effectLst/>
            </a:endParaRPr>
          </a:p>
          <a:p>
            <a:pPr>
              <a:buFont typeface="Arial" charset="0"/>
              <a:buNone/>
            </a:pPr>
            <a:r>
              <a:rPr lang="en-US" sz="2000" b="1">
                <a:effectLst/>
              </a:rPr>
              <a:t>Live images f(x,y):</a:t>
            </a:r>
            <a:r>
              <a:rPr lang="en-US" sz="2000">
                <a:effectLst/>
              </a:rPr>
              <a:t> X-ray images captured at TV rates after injection of the contrast medium</a:t>
            </a:r>
          </a:p>
          <a:p>
            <a:pPr>
              <a:buFont typeface="Arial" charset="0"/>
              <a:buNone/>
            </a:pPr>
            <a:endParaRPr lang="en-US" sz="2000">
              <a:effectLst/>
            </a:endParaRPr>
          </a:p>
          <a:p>
            <a:pPr>
              <a:buFont typeface="Arial" charset="0"/>
              <a:buNone/>
            </a:pPr>
            <a:r>
              <a:rPr lang="en-US" sz="2000" b="1">
                <a:effectLst/>
              </a:rPr>
              <a:t>Enhanced detail g(x,y)</a:t>
            </a:r>
          </a:p>
          <a:p>
            <a:pPr>
              <a:buFont typeface="Arial" charset="0"/>
              <a:buNone/>
            </a:pPr>
            <a:endParaRPr lang="en-US" sz="2000">
              <a:effectLst/>
            </a:endParaRPr>
          </a:p>
          <a:p>
            <a:pPr>
              <a:buFont typeface="Arial" charset="0"/>
              <a:buNone/>
            </a:pPr>
            <a:r>
              <a:rPr lang="en-US" sz="2000">
                <a:effectLst/>
              </a:rPr>
              <a:t>                     g(x,y) = f(x,y) - h(x,y)</a:t>
            </a:r>
          </a:p>
          <a:p>
            <a:pPr>
              <a:buFont typeface="Arial" charset="0"/>
              <a:buNone/>
            </a:pPr>
            <a:endParaRPr lang="en-US" sz="2000">
              <a:effectLst/>
            </a:endParaRPr>
          </a:p>
          <a:p>
            <a:pPr>
              <a:buFont typeface="Arial" charset="0"/>
              <a:buNone/>
            </a:pPr>
            <a:r>
              <a:rPr lang="en-US" sz="2000">
                <a:effectLst/>
              </a:rPr>
              <a:t>    </a:t>
            </a:r>
            <a:r>
              <a:rPr lang="en-US" sz="2000">
                <a:solidFill>
                  <a:srgbClr val="339933"/>
                </a:solidFill>
                <a:effectLst/>
              </a:rPr>
              <a:t>The procedure gives a movie showing how the contrast medium propagates through the various arteries in the area being observed.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6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6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3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5175" y="115888"/>
            <a:ext cx="5951538" cy="589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764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0863" y="206375"/>
            <a:ext cx="1766887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An Example of Image Multiplication</a:t>
            </a:r>
          </a:p>
        </p:txBody>
      </p:sp>
      <p:pic>
        <p:nvPicPr>
          <p:cNvPr id="19866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31875"/>
            <a:ext cx="9144000" cy="479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320040"/>
            <a:ext cx="7239000" cy="594360"/>
          </a:xfrm>
        </p:spPr>
        <p:txBody>
          <a:bodyPr/>
          <a:lstStyle/>
          <a:p>
            <a:r>
              <a:rPr lang="en-US" sz="3200" dirty="0"/>
              <a:t>Set and Logical Operations</a:t>
            </a:r>
          </a:p>
        </p:txBody>
      </p:sp>
      <p:pic>
        <p:nvPicPr>
          <p:cNvPr id="2007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6900" y="1314450"/>
            <a:ext cx="5942013" cy="464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070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9088" y="1227138"/>
            <a:ext cx="2201862" cy="425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00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200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Set and Logical Operations</a:t>
            </a:r>
          </a:p>
        </p:txBody>
      </p:sp>
      <p:sp>
        <p:nvSpPr>
          <p:cNvPr id="201733" name="Rectangle 5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1357313"/>
            <a:ext cx="8518525" cy="5257800"/>
          </a:xfrm>
          <a:noFill/>
          <a:ln/>
        </p:spPr>
        <p:txBody>
          <a:bodyPr/>
          <a:lstStyle/>
          <a:p>
            <a:r>
              <a:rPr lang="en-US" sz="2400">
                <a:effectLst/>
              </a:rPr>
              <a:t> Let A be the elements of a gray-scale image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The elements of A are triplets of the form (x, y, z), where x and y are spatial coordinates and z denotes the intensity at the point (x, y).</a:t>
            </a:r>
          </a:p>
          <a:p>
            <a:pPr>
              <a:buFont typeface="Arial" charset="0"/>
              <a:buNone/>
            </a:pPr>
            <a:r>
              <a:rPr lang="en-US" sz="2400">
                <a:effectLst/>
              </a:rPr>
              <a:t>     </a:t>
            </a:r>
          </a:p>
          <a:p>
            <a:pPr>
              <a:buFont typeface="Arial" charset="0"/>
              <a:buNone/>
            </a:pPr>
            <a:endParaRPr lang="en-US" sz="2400">
              <a:effectLst/>
            </a:endParaRPr>
          </a:p>
          <a:p>
            <a:r>
              <a:rPr lang="en-US" sz="2400">
                <a:effectLst/>
              </a:rPr>
              <a:t> The complement of A is denoted A</a:t>
            </a:r>
            <a:r>
              <a:rPr lang="en-US" sz="2400" baseline="30000">
                <a:effectLst/>
              </a:rPr>
              <a:t>c</a:t>
            </a:r>
            <a:r>
              <a:rPr lang="en-US" sz="2400">
                <a:effectLst/>
              </a:rPr>
              <a:t> </a:t>
            </a:r>
          </a:p>
          <a:p>
            <a:pPr>
              <a:buFont typeface="Arial" charset="0"/>
              <a:buNone/>
            </a:pPr>
            <a:r>
              <a:rPr lang="en-US" sz="2000">
                <a:effectLst/>
              </a:rPr>
              <a:t>     </a:t>
            </a:r>
          </a:p>
        </p:txBody>
      </p:sp>
      <p:graphicFrame>
        <p:nvGraphicFramePr>
          <p:cNvPr id="201735" name="Object 7"/>
          <p:cNvGraphicFramePr>
            <a:graphicFrameLocks noGrp="1" noChangeAspect="1"/>
          </p:cNvGraphicFramePr>
          <p:nvPr>
            <p:ph sz="half" idx="2"/>
          </p:nvPr>
        </p:nvGraphicFramePr>
        <p:xfrm>
          <a:off x="933450" y="3106738"/>
          <a:ext cx="4117975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Equation" r:id="rId3" imgW="1688760" imgH="228600" progId="">
                  <p:embed/>
                </p:oleObj>
              </mc:Choice>
              <mc:Fallback>
                <p:oleObj name="Equation" r:id="rId3" imgW="1688760" imgH="22860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3106738"/>
                        <a:ext cx="4117975" cy="557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1734" name="Object 6"/>
          <p:cNvGraphicFramePr>
            <a:graphicFrameLocks noChangeAspect="1"/>
          </p:cNvGraphicFramePr>
          <p:nvPr/>
        </p:nvGraphicFramePr>
        <p:xfrm>
          <a:off x="893763" y="4457700"/>
          <a:ext cx="7654925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Equation" r:id="rId5" imgW="3809880" imgH="482400" progId="">
                  <p:embed/>
                </p:oleObj>
              </mc:Choice>
              <mc:Fallback>
                <p:oleObj name="Equation" r:id="rId5" imgW="3809880" imgH="48240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4457700"/>
                        <a:ext cx="7654925" cy="968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1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20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017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01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Set and Logical Operations</a:t>
            </a:r>
          </a:p>
        </p:txBody>
      </p:sp>
      <p:sp>
        <p:nvSpPr>
          <p:cNvPr id="203779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1357313"/>
            <a:ext cx="8518525" cy="5257800"/>
          </a:xfrm>
          <a:noFill/>
          <a:ln/>
        </p:spPr>
        <p:txBody>
          <a:bodyPr/>
          <a:lstStyle/>
          <a:p>
            <a:r>
              <a:rPr lang="en-US" sz="2400">
                <a:effectLst/>
              </a:rPr>
              <a:t> The union of two gray-scale images (sets) A and B is defined as the set</a:t>
            </a:r>
            <a:endParaRPr lang="en-US" sz="2000">
              <a:effectLst/>
            </a:endParaRPr>
          </a:p>
        </p:txBody>
      </p:sp>
      <p:graphicFrame>
        <p:nvGraphicFramePr>
          <p:cNvPr id="203781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954088" y="2535238"/>
          <a:ext cx="578485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Equation" r:id="rId3" imgW="2044440" imgH="279360" progId="">
                  <p:embed/>
                </p:oleObj>
              </mc:Choice>
              <mc:Fallback>
                <p:oleObj name="Equation" r:id="rId3" imgW="2044440" imgH="2793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4088" y="2535238"/>
                        <a:ext cx="5784850" cy="790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Set and Logical Operations</a:t>
            </a:r>
          </a:p>
        </p:txBody>
      </p:sp>
      <p:pic>
        <p:nvPicPr>
          <p:cNvPr id="20480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450" y="1462088"/>
            <a:ext cx="7088188" cy="4567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09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2013" y="1176338"/>
            <a:ext cx="1846262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IE" sz="2800" dirty="0" smtClean="0">
                <a:ea typeface="ＭＳ Ｐゴシック" pitchFamily="-110" charset="-128"/>
              </a:rPr>
              <a:t>Brightness Adaptation &amp; Discrimination (cont…)</a:t>
            </a:r>
            <a:endParaRPr lang="en-US" sz="2800" dirty="0" smtClean="0">
              <a:ea typeface="ＭＳ Ｐゴシック" pitchFamily="-110" charset="-128"/>
            </a:endParaRPr>
          </a:p>
        </p:txBody>
      </p:sp>
      <p:grpSp>
        <p:nvGrpSpPr>
          <p:cNvPr id="31747" name="Group 30"/>
          <p:cNvGrpSpPr>
            <a:grpSpLocks/>
          </p:cNvGrpSpPr>
          <p:nvPr/>
        </p:nvGrpSpPr>
        <p:grpSpPr bwMode="auto">
          <a:xfrm>
            <a:off x="1473200" y="1365250"/>
            <a:ext cx="6156325" cy="5046866"/>
            <a:chOff x="658" y="920"/>
            <a:chExt cx="2037" cy="1670"/>
          </a:xfrm>
        </p:grpSpPr>
        <p:pic>
          <p:nvPicPr>
            <p:cNvPr id="31752" name="Picture 24"/>
            <p:cNvPicPr>
              <a:picLocks noChangeAspect="1" noChangeArrowheads="1"/>
            </p:cNvPicPr>
            <p:nvPr/>
          </p:nvPicPr>
          <p:blipFill>
            <a:blip r:embed="rId3" cstate="print"/>
            <a:srcRect r="43799" b="55061"/>
            <a:stretch>
              <a:fillRect/>
            </a:stretch>
          </p:blipFill>
          <p:spPr bwMode="auto">
            <a:xfrm>
              <a:off x="680" y="963"/>
              <a:ext cx="1953" cy="1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53" name="Rectangle 25"/>
            <p:cNvSpPr>
              <a:spLocks noChangeArrowheads="1"/>
            </p:cNvSpPr>
            <p:nvPr/>
          </p:nvSpPr>
          <p:spPr bwMode="auto">
            <a:xfrm>
              <a:off x="658" y="920"/>
              <a:ext cx="2037" cy="14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E"/>
            </a:p>
          </p:txBody>
        </p:sp>
        <p:sp>
          <p:nvSpPr>
            <p:cNvPr id="31754" name="Rectangle 26"/>
            <p:cNvSpPr>
              <a:spLocks noChangeArrowheads="1"/>
            </p:cNvSpPr>
            <p:nvPr/>
          </p:nvSpPr>
          <p:spPr bwMode="auto">
            <a:xfrm>
              <a:off x="658" y="2388"/>
              <a:ext cx="203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IE" dirty="0"/>
                <a:t>An example of Mach bands</a:t>
              </a:r>
              <a:endParaRPr lang="en-US" dirty="0"/>
            </a:p>
          </p:txBody>
        </p:sp>
      </p:grpSp>
      <p:pic>
        <p:nvPicPr>
          <p:cNvPr id="31748" name="Picture 3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31093" y="1516497"/>
            <a:ext cx="5743790" cy="41275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grpSp>
        <p:nvGrpSpPr>
          <p:cNvPr id="31749" name="Group 32"/>
          <p:cNvGrpSpPr>
            <a:grpSpLocks/>
          </p:cNvGrpSpPr>
          <p:nvPr/>
        </p:nvGrpSpPr>
        <p:grpSpPr bwMode="auto">
          <a:xfrm>
            <a:off x="-3175" y="1631950"/>
            <a:ext cx="260350" cy="5229225"/>
            <a:chOff x="-2" y="1034"/>
            <a:chExt cx="164" cy="3294"/>
          </a:xfrm>
        </p:grpSpPr>
        <p:pic>
          <p:nvPicPr>
            <p:cNvPr id="31750" name="Picture 33" descr="book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-5400000">
              <a:off x="17" y="4184"/>
              <a:ext cx="125" cy="1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51" name="Rectangle 34"/>
            <p:cNvSpPr>
              <a:spLocks noChangeArrowheads="1"/>
            </p:cNvSpPr>
            <p:nvPr/>
          </p:nvSpPr>
          <p:spPr bwMode="auto">
            <a:xfrm rot="-5400000">
              <a:off x="-1508" y="2540"/>
              <a:ext cx="3172" cy="159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r>
                <a:rPr lang="en-IE" sz="1200">
                  <a:solidFill>
                    <a:schemeClr val="bg1"/>
                  </a:solidFill>
                </a:rPr>
                <a:t>Images taken from Gonzalez &amp; Woods, Digital Image Processing (2002)</a:t>
              </a:r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3150</TotalTime>
  <Words>3570</Words>
  <Application>Microsoft Office PowerPoint</Application>
  <PresentationFormat>On-screen Show (4:3)</PresentationFormat>
  <Paragraphs>538</Paragraphs>
  <Slides>86</Slides>
  <Notes>44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8" baseType="lpstr">
      <vt:lpstr>Civic</vt:lpstr>
      <vt:lpstr>Equation</vt:lpstr>
      <vt:lpstr>Digital Image Processing: Digital Imaging Fundamentals</vt:lpstr>
      <vt:lpstr>Contents</vt:lpstr>
      <vt:lpstr>Human Visual System</vt:lpstr>
      <vt:lpstr>Structure Of The Human Eye</vt:lpstr>
      <vt:lpstr>Blind-Spot Experiment</vt:lpstr>
      <vt:lpstr>PowerPoint Presentation</vt:lpstr>
      <vt:lpstr>Image Formation In The Eye</vt:lpstr>
      <vt:lpstr>Brightness Adaptation &amp; Discrimination</vt:lpstr>
      <vt:lpstr>Brightness Adaptation &amp; Discrimination (cont…)</vt:lpstr>
      <vt:lpstr>Brightness Adaptation &amp; Discrimination (cont…)</vt:lpstr>
      <vt:lpstr>Brightness Adaptation &amp; Discrimination (cont…)</vt:lpstr>
      <vt:lpstr>Brightness Adaptation &amp; Discrimination (cont…)</vt:lpstr>
      <vt:lpstr>PowerPoint Presentation</vt:lpstr>
      <vt:lpstr>Optical Illusions</vt:lpstr>
      <vt:lpstr>Optical Illusions (cont…)</vt:lpstr>
      <vt:lpstr>Optical Illusions (cont…)</vt:lpstr>
      <vt:lpstr>Mind Map Exercise: Mind Mapping  For Note Taking</vt:lpstr>
      <vt:lpstr>Light And The Electromagnetic Spectrum</vt:lpstr>
      <vt:lpstr>Reflected Light</vt:lpstr>
      <vt:lpstr>Sampling, Quantisation And Resolution</vt:lpstr>
      <vt:lpstr>Image Representation</vt:lpstr>
      <vt:lpstr>Image Acquisition</vt:lpstr>
      <vt:lpstr>Image Sensing</vt:lpstr>
      <vt:lpstr>Image Sensing</vt:lpstr>
      <vt:lpstr>Image Sampling And Quantisation</vt:lpstr>
      <vt:lpstr>Image Sampling And Quantisation</vt:lpstr>
      <vt:lpstr>Image Sampling And Quantisation</vt:lpstr>
      <vt:lpstr>Image Sampling And Quantisation (cont…)</vt:lpstr>
      <vt:lpstr>Image Representation</vt:lpstr>
      <vt:lpstr>Image Representation</vt:lpstr>
      <vt:lpstr>Image Representation</vt:lpstr>
      <vt:lpstr>Image Representation</vt:lpstr>
      <vt:lpstr>Spatial Resolution</vt:lpstr>
      <vt:lpstr>Spatial Resolution (cont…)</vt:lpstr>
      <vt:lpstr>Spatial Resolution (cont…)</vt:lpstr>
      <vt:lpstr>Spatial Resolution (cont…)</vt:lpstr>
      <vt:lpstr>Spatial Resolution (cont…)</vt:lpstr>
      <vt:lpstr>Spatial Resolution (cont…)</vt:lpstr>
      <vt:lpstr>Spatial Resolution (cont…)</vt:lpstr>
      <vt:lpstr>Spatial Resolution (cont…)</vt:lpstr>
      <vt:lpstr>Intensity Level Resolution</vt:lpstr>
      <vt:lpstr>Saturation &amp; Noise</vt:lpstr>
      <vt:lpstr>Resolution: How Much Is Enough?</vt:lpstr>
      <vt:lpstr>Resolution: How Much Is Enough? (cont…)</vt:lpstr>
      <vt:lpstr>Intensity Level Resolution (cont…)</vt:lpstr>
      <vt:lpstr>Intensity Level Resolution (cont…)</vt:lpstr>
      <vt:lpstr>Intensity Level Resolution (cont…)</vt:lpstr>
      <vt:lpstr>Intensity Level Resolution (cont…)</vt:lpstr>
      <vt:lpstr>Summary</vt:lpstr>
      <vt:lpstr>Basic Relationships Between Pixels</vt:lpstr>
      <vt:lpstr>Basic Relationships Between Pixels</vt:lpstr>
      <vt:lpstr>PowerPoint Presentation</vt:lpstr>
      <vt:lpstr>PowerPoint Presentation</vt:lpstr>
      <vt:lpstr>Examples: Adjacency and Path </vt:lpstr>
      <vt:lpstr>Examples: Adjacency and Path </vt:lpstr>
      <vt:lpstr>Examples: Adjacency and Path </vt:lpstr>
      <vt:lpstr>Examples: Adjacency and Path </vt:lpstr>
      <vt:lpstr>Basic Relationships Between Pixels </vt:lpstr>
      <vt:lpstr>Basic Relationships Between Pixels </vt:lpstr>
      <vt:lpstr>Basic Relationships Between Pixels </vt:lpstr>
      <vt:lpstr>Question 1 </vt:lpstr>
      <vt:lpstr>Question 2 </vt:lpstr>
      <vt:lpstr> </vt:lpstr>
      <vt:lpstr> </vt:lpstr>
      <vt:lpstr>Question 3 </vt:lpstr>
      <vt:lpstr>Question 4 </vt:lpstr>
      <vt:lpstr>Distance Measures</vt:lpstr>
      <vt:lpstr>Distance Measures</vt:lpstr>
      <vt:lpstr>Question 5 </vt:lpstr>
      <vt:lpstr>Question 6 </vt:lpstr>
      <vt:lpstr>Question 7 </vt:lpstr>
      <vt:lpstr>Question 8 </vt:lpstr>
      <vt:lpstr>Introduction to Mathematical Operations in DIP</vt:lpstr>
      <vt:lpstr>Introduction to Mathematical Operations in DIP</vt:lpstr>
      <vt:lpstr>Arithmetic Operations</vt:lpstr>
      <vt:lpstr>Example: Addition of Noisy Images for Noise Reduction</vt:lpstr>
      <vt:lpstr>Example: Addition of Noisy Images for Noise Reduction</vt:lpstr>
      <vt:lpstr>Example: Addition of Noisy Images for Noise Reduction</vt:lpstr>
      <vt:lpstr>PowerPoint Presentation</vt:lpstr>
      <vt:lpstr>An Example of Image Subtraction: Mask Mode Radiography</vt:lpstr>
      <vt:lpstr>PowerPoint Presentation</vt:lpstr>
      <vt:lpstr>An Example of Image Multiplication</vt:lpstr>
      <vt:lpstr>Set and Logical Operations</vt:lpstr>
      <vt:lpstr>Set and Logical Operations</vt:lpstr>
      <vt:lpstr>Set and Logical Operations</vt:lpstr>
      <vt:lpstr>Set and Logical Operations</vt:lpstr>
    </vt:vector>
  </TitlesOfParts>
  <Company>Dublin Institute of Technology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Processing: Introduction</dc:title>
  <dc:creator>Brian Mac Namee</dc:creator>
  <cp:lastModifiedBy>User</cp:lastModifiedBy>
  <cp:revision>141</cp:revision>
  <cp:lastPrinted>2010-02-05T14:38:56Z</cp:lastPrinted>
  <dcterms:created xsi:type="dcterms:W3CDTF">2010-02-05T14:34:13Z</dcterms:created>
  <dcterms:modified xsi:type="dcterms:W3CDTF">2023-09-08T07:36:28Z</dcterms:modified>
</cp:coreProperties>
</file>